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9" r:id="rId5"/>
    <p:sldId id="280" r:id="rId6"/>
    <p:sldId id="276" r:id="rId7"/>
    <p:sldId id="260" r:id="rId8"/>
    <p:sldId id="261" r:id="rId9"/>
    <p:sldId id="262" r:id="rId10"/>
    <p:sldId id="263" r:id="rId11"/>
    <p:sldId id="278" r:id="rId12"/>
    <p:sldId id="264" r:id="rId13"/>
    <p:sldId id="277" r:id="rId14"/>
    <p:sldId id="265" r:id="rId15"/>
    <p:sldId id="266" r:id="rId16"/>
    <p:sldId id="267" r:id="rId17"/>
    <p:sldId id="268" r:id="rId18"/>
    <p:sldId id="269" r:id="rId19"/>
    <p:sldId id="270" r:id="rId20"/>
    <p:sldId id="271" r:id="rId21"/>
    <p:sldId id="272" r:id="rId22"/>
    <p:sldId id="273" r:id="rId23"/>
    <p:sldId id="274" r:id="rId24"/>
    <p:sldId id="275"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91" autoAdjust="0"/>
    <p:restoredTop sz="94660"/>
  </p:normalViewPr>
  <p:slideViewPr>
    <p:cSldViewPr>
      <p:cViewPr varScale="1">
        <p:scale>
          <a:sx n="68" d="100"/>
          <a:sy n="68" d="100"/>
        </p:scale>
        <p:origin x="1602"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1A84F012-3EE0-40FE-AEB5-4AFDDCC0ED9C}" type="datetimeFigureOut">
              <a:rPr lang="ru-RU" smtClean="0"/>
              <a:t>19.02.2018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B937AD6-8D2A-4DD4-9BB4-12D1016A2640}" type="slidenum">
              <a:rPr lang="ru-RU" smtClean="0"/>
              <a:t>‹#›</a:t>
            </a:fld>
            <a:endParaRPr lang="ru-RU"/>
          </a:p>
        </p:txBody>
      </p:sp>
    </p:spTree>
    <p:extLst>
      <p:ext uri="{BB962C8B-B14F-4D97-AF65-F5344CB8AC3E}">
        <p14:creationId xmlns:p14="http://schemas.microsoft.com/office/powerpoint/2010/main" val="2838500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1A84F012-3EE0-40FE-AEB5-4AFDDCC0ED9C}" type="datetimeFigureOut">
              <a:rPr lang="ru-RU" smtClean="0"/>
              <a:t>19.02.2018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B937AD6-8D2A-4DD4-9BB4-12D1016A2640}" type="slidenum">
              <a:rPr lang="ru-RU" smtClean="0"/>
              <a:t>‹#›</a:t>
            </a:fld>
            <a:endParaRPr lang="ru-RU"/>
          </a:p>
        </p:txBody>
      </p:sp>
    </p:spTree>
    <p:extLst>
      <p:ext uri="{BB962C8B-B14F-4D97-AF65-F5344CB8AC3E}">
        <p14:creationId xmlns:p14="http://schemas.microsoft.com/office/powerpoint/2010/main" val="3979808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1A84F012-3EE0-40FE-AEB5-4AFDDCC0ED9C}" type="datetimeFigureOut">
              <a:rPr lang="ru-RU" smtClean="0"/>
              <a:t>19.02.2018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B937AD6-8D2A-4DD4-9BB4-12D1016A2640}" type="slidenum">
              <a:rPr lang="ru-RU" smtClean="0"/>
              <a:t>‹#›</a:t>
            </a:fld>
            <a:endParaRPr lang="ru-RU"/>
          </a:p>
        </p:txBody>
      </p:sp>
    </p:spTree>
    <p:extLst>
      <p:ext uri="{BB962C8B-B14F-4D97-AF65-F5344CB8AC3E}">
        <p14:creationId xmlns:p14="http://schemas.microsoft.com/office/powerpoint/2010/main" val="1174684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1A84F012-3EE0-40FE-AEB5-4AFDDCC0ED9C}" type="datetimeFigureOut">
              <a:rPr lang="ru-RU" smtClean="0"/>
              <a:t>19.02.2018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B937AD6-8D2A-4DD4-9BB4-12D1016A2640}" type="slidenum">
              <a:rPr lang="ru-RU" smtClean="0"/>
              <a:t>‹#›</a:t>
            </a:fld>
            <a:endParaRPr lang="ru-RU"/>
          </a:p>
        </p:txBody>
      </p:sp>
    </p:spTree>
    <p:extLst>
      <p:ext uri="{BB962C8B-B14F-4D97-AF65-F5344CB8AC3E}">
        <p14:creationId xmlns:p14="http://schemas.microsoft.com/office/powerpoint/2010/main" val="4105634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1A84F012-3EE0-40FE-AEB5-4AFDDCC0ED9C}" type="datetimeFigureOut">
              <a:rPr lang="ru-RU" smtClean="0"/>
              <a:t>19.02.2018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B937AD6-8D2A-4DD4-9BB4-12D1016A2640}" type="slidenum">
              <a:rPr lang="ru-RU" smtClean="0"/>
              <a:t>‹#›</a:t>
            </a:fld>
            <a:endParaRPr lang="ru-RU"/>
          </a:p>
        </p:txBody>
      </p:sp>
    </p:spTree>
    <p:extLst>
      <p:ext uri="{BB962C8B-B14F-4D97-AF65-F5344CB8AC3E}">
        <p14:creationId xmlns:p14="http://schemas.microsoft.com/office/powerpoint/2010/main" val="3653536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1A84F012-3EE0-40FE-AEB5-4AFDDCC0ED9C}" type="datetimeFigureOut">
              <a:rPr lang="ru-RU" smtClean="0"/>
              <a:t>19.02.2018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B937AD6-8D2A-4DD4-9BB4-12D1016A2640}" type="slidenum">
              <a:rPr lang="ru-RU" smtClean="0"/>
              <a:t>‹#›</a:t>
            </a:fld>
            <a:endParaRPr lang="ru-RU"/>
          </a:p>
        </p:txBody>
      </p:sp>
    </p:spTree>
    <p:extLst>
      <p:ext uri="{BB962C8B-B14F-4D97-AF65-F5344CB8AC3E}">
        <p14:creationId xmlns:p14="http://schemas.microsoft.com/office/powerpoint/2010/main" val="3213457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A84F012-3EE0-40FE-AEB5-4AFDDCC0ED9C}" type="datetimeFigureOut">
              <a:rPr lang="ru-RU" smtClean="0"/>
              <a:t>19.02.2018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B937AD6-8D2A-4DD4-9BB4-12D1016A2640}" type="slidenum">
              <a:rPr lang="ru-RU" smtClean="0"/>
              <a:t>‹#›</a:t>
            </a:fld>
            <a:endParaRPr lang="ru-RU"/>
          </a:p>
        </p:txBody>
      </p:sp>
    </p:spTree>
    <p:extLst>
      <p:ext uri="{BB962C8B-B14F-4D97-AF65-F5344CB8AC3E}">
        <p14:creationId xmlns:p14="http://schemas.microsoft.com/office/powerpoint/2010/main" val="4071141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1A84F012-3EE0-40FE-AEB5-4AFDDCC0ED9C}" type="datetimeFigureOut">
              <a:rPr lang="ru-RU" smtClean="0"/>
              <a:t>19.02.2018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B937AD6-8D2A-4DD4-9BB4-12D1016A2640}" type="slidenum">
              <a:rPr lang="ru-RU" smtClean="0"/>
              <a:t>‹#›</a:t>
            </a:fld>
            <a:endParaRPr lang="ru-RU"/>
          </a:p>
        </p:txBody>
      </p:sp>
    </p:spTree>
    <p:extLst>
      <p:ext uri="{BB962C8B-B14F-4D97-AF65-F5344CB8AC3E}">
        <p14:creationId xmlns:p14="http://schemas.microsoft.com/office/powerpoint/2010/main" val="3447051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1A84F012-3EE0-40FE-AEB5-4AFDDCC0ED9C}" type="datetimeFigureOut">
              <a:rPr lang="ru-RU" smtClean="0"/>
              <a:t>19.02.2018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B937AD6-8D2A-4DD4-9BB4-12D1016A2640}" type="slidenum">
              <a:rPr lang="ru-RU" smtClean="0"/>
              <a:t>‹#›</a:t>
            </a:fld>
            <a:endParaRPr lang="ru-RU"/>
          </a:p>
        </p:txBody>
      </p:sp>
    </p:spTree>
    <p:extLst>
      <p:ext uri="{BB962C8B-B14F-4D97-AF65-F5344CB8AC3E}">
        <p14:creationId xmlns:p14="http://schemas.microsoft.com/office/powerpoint/2010/main" val="842205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1A84F012-3EE0-40FE-AEB5-4AFDDCC0ED9C}" type="datetimeFigureOut">
              <a:rPr lang="ru-RU" smtClean="0"/>
              <a:t>19.02.2018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B937AD6-8D2A-4DD4-9BB4-12D1016A2640}" type="slidenum">
              <a:rPr lang="ru-RU" smtClean="0"/>
              <a:t>‹#›</a:t>
            </a:fld>
            <a:endParaRPr lang="ru-RU"/>
          </a:p>
        </p:txBody>
      </p:sp>
    </p:spTree>
    <p:extLst>
      <p:ext uri="{BB962C8B-B14F-4D97-AF65-F5344CB8AC3E}">
        <p14:creationId xmlns:p14="http://schemas.microsoft.com/office/powerpoint/2010/main" val="2397081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1A84F012-3EE0-40FE-AEB5-4AFDDCC0ED9C}" type="datetimeFigureOut">
              <a:rPr lang="ru-RU" smtClean="0"/>
              <a:t>19.02.2018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B937AD6-8D2A-4DD4-9BB4-12D1016A2640}" type="slidenum">
              <a:rPr lang="ru-RU" smtClean="0"/>
              <a:t>‹#›</a:t>
            </a:fld>
            <a:endParaRPr lang="ru-RU"/>
          </a:p>
        </p:txBody>
      </p:sp>
    </p:spTree>
    <p:extLst>
      <p:ext uri="{BB962C8B-B14F-4D97-AF65-F5344CB8AC3E}">
        <p14:creationId xmlns:p14="http://schemas.microsoft.com/office/powerpoint/2010/main" val="2059282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84F012-3EE0-40FE-AEB5-4AFDDCC0ED9C}" type="datetimeFigureOut">
              <a:rPr lang="ru-RU" smtClean="0"/>
              <a:t>19.02.2018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937AD6-8D2A-4DD4-9BB4-12D1016A2640}" type="slidenum">
              <a:rPr lang="ru-RU" smtClean="0"/>
              <a:t>‹#›</a:t>
            </a:fld>
            <a:endParaRPr lang="ru-RU"/>
          </a:p>
        </p:txBody>
      </p:sp>
    </p:spTree>
    <p:extLst>
      <p:ext uri="{BB962C8B-B14F-4D97-AF65-F5344CB8AC3E}">
        <p14:creationId xmlns:p14="http://schemas.microsoft.com/office/powerpoint/2010/main" val="29116520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707904" y="63478"/>
            <a:ext cx="2139240" cy="523220"/>
          </a:xfrm>
          <a:prstGeom prst="rect">
            <a:avLst/>
          </a:prstGeom>
        </p:spPr>
        <p:txBody>
          <a:bodyPr wrap="none">
            <a:spAutoFit/>
          </a:bodyPr>
          <a:lstStyle/>
          <a:p>
            <a:r>
              <a:rPr lang="x-none" sz="2800" b="1"/>
              <a:t>МАССИВТЕР </a:t>
            </a:r>
            <a:endParaRPr lang="ru-RU" sz="2800" b="1" dirty="0"/>
          </a:p>
        </p:txBody>
      </p:sp>
      <p:sp>
        <p:nvSpPr>
          <p:cNvPr id="5" name="Прямоугольник 4"/>
          <p:cNvSpPr/>
          <p:nvPr/>
        </p:nvSpPr>
        <p:spPr>
          <a:xfrm>
            <a:off x="2546432" y="724053"/>
            <a:ext cx="4924040" cy="461665"/>
          </a:xfrm>
          <a:prstGeom prst="rect">
            <a:avLst/>
          </a:prstGeom>
        </p:spPr>
        <p:txBody>
          <a:bodyPr wrap="none">
            <a:spAutoFit/>
          </a:bodyPr>
          <a:lstStyle/>
          <a:p>
            <a:r>
              <a:rPr lang="ru-RU" sz="2400" b="1" dirty="0" err="1">
                <a:latin typeface="Times New Roman" pitchFamily="18" charset="0"/>
                <a:cs typeface="Times New Roman" pitchFamily="18" charset="0"/>
              </a:rPr>
              <a:t>Сілтемелік</a:t>
            </a:r>
            <a:r>
              <a:rPr lang="ru-RU" sz="2400" b="1" dirty="0">
                <a:latin typeface="Times New Roman" pitchFamily="18" charset="0"/>
                <a:cs typeface="Times New Roman" pitchFamily="18" charset="0"/>
              </a:rPr>
              <a:t> тип </a:t>
            </a:r>
            <a:r>
              <a:rPr lang="ru-RU" sz="2400" b="1" dirty="0" err="1">
                <a:latin typeface="Times New Roman" pitchFamily="18" charset="0"/>
                <a:cs typeface="Times New Roman" pitchFamily="18" charset="0"/>
              </a:rPr>
              <a:t>туралы</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мағлұмат</a:t>
            </a:r>
            <a:r>
              <a:rPr lang="ru-RU" sz="2400" b="1" dirty="0">
                <a:latin typeface="Times New Roman" pitchFamily="18" charset="0"/>
                <a:cs typeface="Times New Roman" pitchFamily="18" charset="0"/>
              </a:rPr>
              <a:t> </a:t>
            </a:r>
          </a:p>
        </p:txBody>
      </p:sp>
      <p:sp>
        <p:nvSpPr>
          <p:cNvPr id="6" name="Прямоугольник 5"/>
          <p:cNvSpPr/>
          <p:nvPr/>
        </p:nvSpPr>
        <p:spPr>
          <a:xfrm>
            <a:off x="539552" y="1481425"/>
            <a:ext cx="8136904" cy="2554545"/>
          </a:xfrm>
          <a:prstGeom prst="rect">
            <a:avLst/>
          </a:prstGeom>
        </p:spPr>
        <p:txBody>
          <a:bodyPr wrap="square">
            <a:spAutoFit/>
          </a:bodyPr>
          <a:lstStyle/>
          <a:p>
            <a:r>
              <a:rPr lang="kk-KZ" sz="2000" dirty="0">
                <a:latin typeface="Times New Roman" pitchFamily="18" charset="0"/>
                <a:cs typeface="Times New Roman" pitchFamily="18" charset="0"/>
              </a:rPr>
              <a:t>C# тілінде </a:t>
            </a:r>
            <a:r>
              <a:rPr lang="en-US" sz="2000" dirty="0">
                <a:latin typeface="Times New Roman" pitchFamily="18" charset="0"/>
                <a:cs typeface="Times New Roman" pitchFamily="18" charset="0"/>
              </a:rPr>
              <a:t> </a:t>
            </a:r>
            <a:r>
              <a:rPr lang="kk-KZ" sz="2000" dirty="0">
                <a:latin typeface="Times New Roman" pitchFamily="18" charset="0"/>
                <a:cs typeface="Times New Roman" pitchFamily="18" charset="0"/>
              </a:rPr>
              <a:t>айнымалылардың екі типі бар</a:t>
            </a:r>
            <a:r>
              <a:rPr lang="en-US" sz="2000" dirty="0">
                <a:latin typeface="Times New Roman" pitchFamily="18" charset="0"/>
                <a:cs typeface="Times New Roman" pitchFamily="18" charset="0"/>
              </a:rPr>
              <a:t>:</a:t>
            </a:r>
          </a:p>
          <a:p>
            <a:pPr marL="285750" indent="-285750">
              <a:buFont typeface="Arial" pitchFamily="34" charset="0"/>
              <a:buChar char="•"/>
            </a:pPr>
            <a:r>
              <a:rPr lang="kk-KZ" sz="2000" dirty="0">
                <a:latin typeface="Times New Roman" pitchFamily="18" charset="0"/>
                <a:cs typeface="Times New Roman" pitchFamily="18" charset="0"/>
              </a:rPr>
              <a:t>Мәнді. Мәнді типтегі айнымалылар сәйкес типте деректер мәнін сақтайды . </a:t>
            </a:r>
          </a:p>
          <a:p>
            <a:endParaRPr lang="en-US" sz="2000" dirty="0">
              <a:latin typeface="Times New Roman" pitchFamily="18" charset="0"/>
              <a:cs typeface="Times New Roman" pitchFamily="18" charset="0"/>
            </a:endParaRPr>
          </a:p>
          <a:p>
            <a:pPr marL="285750" indent="-285750" algn="just">
              <a:buFont typeface="Arial" pitchFamily="34" charset="0"/>
              <a:buChar char="•"/>
            </a:pPr>
            <a:r>
              <a:rPr lang="kk-KZ" sz="2000" dirty="0">
                <a:latin typeface="Times New Roman" pitchFamily="18" charset="0"/>
                <a:cs typeface="Times New Roman" pitchFamily="18" charset="0"/>
              </a:rPr>
              <a:t>Сілтемелік. Сілтемелік айнымалылар компьютер жадының физикалық адресін сақтайды, физикалық  адпес бойынша компьютер жадында деректердің сәйкес мәндері орналасады.</a:t>
            </a:r>
            <a:endParaRPr lang="ru-RU" sz="2000" dirty="0">
              <a:latin typeface="Times New Roman" pitchFamily="18" charset="0"/>
              <a:cs typeface="Times New Roman" pitchFamily="18" charset="0"/>
            </a:endParaRPr>
          </a:p>
          <a:p>
            <a:pPr marL="285750" indent="-285750" algn="just">
              <a:buFont typeface="Arial" pitchFamily="34" charset="0"/>
              <a:buChar char="•"/>
            </a:pPr>
            <a:endParaRPr lang="ru-RU" sz="2000" dirty="0">
              <a:latin typeface="Times New Roman" pitchFamily="18" charset="0"/>
              <a:cs typeface="Times New Roman" pitchFamily="18" charset="0"/>
            </a:endParaRPr>
          </a:p>
        </p:txBody>
      </p:sp>
      <p:sp>
        <p:nvSpPr>
          <p:cNvPr id="8" name="Прямоугольник 7"/>
          <p:cNvSpPr/>
          <p:nvPr/>
        </p:nvSpPr>
        <p:spPr>
          <a:xfrm>
            <a:off x="551964" y="4019893"/>
            <a:ext cx="8124491" cy="2246769"/>
          </a:xfrm>
          <a:prstGeom prst="rect">
            <a:avLst/>
          </a:prstGeom>
        </p:spPr>
        <p:txBody>
          <a:bodyPr wrap="square">
            <a:spAutoFit/>
          </a:bodyPr>
          <a:lstStyle/>
          <a:p>
            <a:pPr indent="457200" algn="just"/>
            <a:r>
              <a:rPr lang="kk-KZ" sz="2000" dirty="0">
                <a:latin typeface="Times New Roman" pitchFamily="18" charset="0"/>
                <a:cs typeface="Times New Roman" pitchFamily="18" charset="0"/>
              </a:rPr>
              <a:t>Деректерді сақтау үшін мәнді типтегі айнымалыларға жады бағдарлама компиляциясы кезінде орындалады.  </a:t>
            </a:r>
          </a:p>
          <a:p>
            <a:pPr indent="457200" algn="just"/>
            <a:r>
              <a:rPr lang="kk-KZ" sz="2000" dirty="0">
                <a:latin typeface="Times New Roman" pitchFamily="18" charset="0"/>
                <a:cs typeface="Times New Roman" pitchFamily="18" charset="0"/>
              </a:rPr>
              <a:t>Кейде мәнді типтегі айнымалылар үшін компьютер жадын үлестіруді </a:t>
            </a:r>
            <a:r>
              <a:rPr lang="kk-KZ" sz="2000" i="1" dirty="0">
                <a:latin typeface="Times New Roman" pitchFamily="18" charset="0"/>
                <a:cs typeface="Times New Roman" pitchFamily="18" charset="0"/>
              </a:rPr>
              <a:t>жадының статикадық үлестіруі </a:t>
            </a:r>
            <a:r>
              <a:rPr lang="kk-KZ" sz="2000" dirty="0">
                <a:latin typeface="Times New Roman" pitchFamily="18" charset="0"/>
                <a:cs typeface="Times New Roman" pitchFamily="18" charset="0"/>
              </a:rPr>
              <a:t>деп атайды.</a:t>
            </a:r>
          </a:p>
          <a:p>
            <a:pPr indent="457200" algn="just"/>
            <a:r>
              <a:rPr lang="kk-KZ" sz="2000" dirty="0">
                <a:latin typeface="Times New Roman" pitchFamily="18" charset="0"/>
                <a:cs typeface="Times New Roman" pitchFamily="18" charset="0"/>
              </a:rPr>
              <a:t>Мәнді типтегі барлық айнымалылар </a:t>
            </a:r>
            <a:r>
              <a:rPr lang="kk-KZ" sz="2000" i="1" dirty="0">
                <a:latin typeface="Times New Roman" pitchFamily="18" charset="0"/>
                <a:cs typeface="Times New Roman" pitchFamily="18" charset="0"/>
              </a:rPr>
              <a:t>бағдарламалық стекте </a:t>
            </a:r>
            <a:r>
              <a:rPr lang="kk-KZ" sz="2000" dirty="0">
                <a:latin typeface="Times New Roman" pitchFamily="18" charset="0"/>
                <a:cs typeface="Times New Roman" pitchFamily="18" charset="0"/>
              </a:rPr>
              <a:t>орналасады</a:t>
            </a:r>
          </a:p>
          <a:p>
            <a:pPr indent="457200" algn="just"/>
            <a:endParaRPr lang="kk-KZ" sz="2000" dirty="0">
              <a:latin typeface="Times New Roman" pitchFamily="18" charset="0"/>
              <a:cs typeface="Times New Roman" pitchFamily="18" charset="0"/>
            </a:endParaRPr>
          </a:p>
        </p:txBody>
      </p:sp>
    </p:spTree>
    <p:extLst>
      <p:ext uri="{BB962C8B-B14F-4D97-AF65-F5344CB8AC3E}">
        <p14:creationId xmlns:p14="http://schemas.microsoft.com/office/powerpoint/2010/main" val="3550646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484784"/>
            <a:ext cx="7848872" cy="4370427"/>
          </a:xfrm>
          <a:prstGeom prst="rect">
            <a:avLst/>
          </a:prstGeom>
        </p:spPr>
        <p:txBody>
          <a:bodyPr wrap="square">
            <a:spAutoFit/>
          </a:bodyPr>
          <a:lstStyle/>
          <a:p>
            <a:pPr indent="457200" algn="just"/>
            <a:r>
              <a:rPr lang="kk-KZ" sz="2000" dirty="0">
                <a:latin typeface="Times New Roman" pitchFamily="18" charset="0"/>
                <a:cs typeface="Times New Roman" pitchFamily="18" charset="0"/>
              </a:rPr>
              <a:t>Сілтемелік типті айнымалыларға жады new операторының көмегімен </a:t>
            </a:r>
            <a:r>
              <a:rPr lang="kk-KZ" sz="2000" i="1" dirty="0">
                <a:latin typeface="Times New Roman" pitchFamily="18" charset="0"/>
                <a:cs typeface="Times New Roman" pitchFamily="18" charset="0"/>
              </a:rPr>
              <a:t>бағдарлама орындалу барысында </a:t>
            </a:r>
            <a:r>
              <a:rPr lang="kk-KZ" sz="2000" dirty="0">
                <a:latin typeface="Times New Roman" pitchFamily="18" charset="0"/>
                <a:cs typeface="Times New Roman" pitchFamily="18" charset="0"/>
              </a:rPr>
              <a:t>бөлінеді. </a:t>
            </a:r>
          </a:p>
          <a:p>
            <a:pPr indent="457200" algn="just"/>
            <a:r>
              <a:rPr lang="kk-KZ" sz="2000" dirty="0">
                <a:latin typeface="Times New Roman" pitchFamily="18" charset="0"/>
                <a:cs typeface="Times New Roman" pitchFamily="18" charset="0"/>
              </a:rPr>
              <a:t>Сілтемелік типті айнымалыларға компьютер жадысын үлестіруді – жадының динамикалық үлестіруі деп аталады.</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Сілтемелік тип әдетте құрылымы күрделі деректерді ұйымдастыру үшін қолданылады: </a:t>
            </a:r>
          </a:p>
          <a:p>
            <a:pPr marL="285750" indent="-285750" algn="just">
              <a:buFont typeface="Arial" pitchFamily="34" charset="0"/>
              <a:buChar char="•"/>
            </a:pPr>
            <a:r>
              <a:rPr lang="kk-KZ" sz="2000" dirty="0">
                <a:latin typeface="Times New Roman" pitchFamily="18" charset="0"/>
                <a:cs typeface="Times New Roman" pitchFamily="18" charset="0"/>
              </a:rPr>
              <a:t>массивтер, </a:t>
            </a:r>
          </a:p>
          <a:p>
            <a:pPr marL="285750" indent="-285750" algn="just">
              <a:buFont typeface="Arial" pitchFamily="34" charset="0"/>
              <a:buChar char="•"/>
            </a:pPr>
            <a:r>
              <a:rPr lang="kk-KZ" sz="2000" dirty="0">
                <a:latin typeface="Times New Roman" pitchFamily="18" charset="0"/>
                <a:cs typeface="Times New Roman" pitchFamily="18" charset="0"/>
              </a:rPr>
              <a:t>жолдар, </a:t>
            </a:r>
          </a:p>
          <a:p>
            <a:pPr marL="285750" indent="-285750" algn="just">
              <a:buFont typeface="Arial" pitchFamily="34" charset="0"/>
              <a:buChar char="•"/>
            </a:pPr>
            <a:r>
              <a:rPr lang="kk-KZ" sz="2000" dirty="0">
                <a:latin typeface="Times New Roman" pitchFamily="18" charset="0"/>
                <a:cs typeface="Times New Roman" pitchFamily="18" charset="0"/>
              </a:rPr>
              <a:t>кластар типіндегі деректер.</a:t>
            </a:r>
          </a:p>
          <a:p>
            <a:pPr indent="457200" algn="just"/>
            <a:endParaRPr lang="kk-KZ"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 Барлық осы деректер </a:t>
            </a:r>
            <a:r>
              <a:rPr lang="kk-KZ" sz="2000" i="1" dirty="0">
                <a:latin typeface="Times New Roman" pitchFamily="18" charset="0"/>
                <a:cs typeface="Times New Roman" pitchFamily="18" charset="0"/>
              </a:rPr>
              <a:t>үйінді (куча) </a:t>
            </a:r>
            <a:r>
              <a:rPr lang="kk-KZ" sz="2000" dirty="0">
                <a:latin typeface="Times New Roman" pitchFamily="18" charset="0"/>
                <a:cs typeface="Times New Roman" pitchFamily="18" charset="0"/>
              </a:rPr>
              <a:t>деп аталатын </a:t>
            </a:r>
            <a:r>
              <a:rPr lang="x-none" sz="2000">
                <a:latin typeface="Times New Roman" pitchFamily="18" charset="0"/>
                <a:cs typeface="Times New Roman" pitchFamily="18" charset="0"/>
              </a:rPr>
              <a:t>компьютер</a:t>
            </a:r>
            <a:r>
              <a:rPr lang="kk-KZ" sz="2000" dirty="0">
                <a:latin typeface="Times New Roman" pitchFamily="18" charset="0"/>
                <a:cs typeface="Times New Roman" pitchFamily="18" charset="0"/>
              </a:rPr>
              <a:t>дің арнайы жадында сақталады. Сілтемелік типті айнымалылар - операциялық жүйе басқаратын үйіндіде орналасады. </a:t>
            </a:r>
            <a:endParaRPr lang="ru-RU" sz="2000" dirty="0">
              <a:latin typeface="Times New Roman" pitchFamily="18" charset="0"/>
              <a:cs typeface="Times New Roman" pitchFamily="18" charset="0"/>
            </a:endParaRPr>
          </a:p>
          <a:p>
            <a:pPr indent="457200" algn="just"/>
            <a:r>
              <a:rPr lang="kk-KZ" dirty="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
        <p:nvSpPr>
          <p:cNvPr id="3" name="Прямоугольник 2"/>
          <p:cNvSpPr/>
          <p:nvPr/>
        </p:nvSpPr>
        <p:spPr>
          <a:xfrm>
            <a:off x="3707904" y="63478"/>
            <a:ext cx="2139240" cy="523220"/>
          </a:xfrm>
          <a:prstGeom prst="rect">
            <a:avLst/>
          </a:prstGeom>
        </p:spPr>
        <p:txBody>
          <a:bodyPr wrap="none">
            <a:spAutoFit/>
          </a:bodyPr>
          <a:lstStyle/>
          <a:p>
            <a:r>
              <a:rPr lang="x-none" sz="2800" b="1"/>
              <a:t>МАССИВТЕР </a:t>
            </a:r>
            <a:endParaRPr lang="ru-RU" sz="2800" b="1" dirty="0"/>
          </a:p>
        </p:txBody>
      </p:sp>
      <p:sp>
        <p:nvSpPr>
          <p:cNvPr id="4" name="Прямоугольник 3"/>
          <p:cNvSpPr/>
          <p:nvPr/>
        </p:nvSpPr>
        <p:spPr>
          <a:xfrm>
            <a:off x="2546432" y="724053"/>
            <a:ext cx="4924040" cy="461665"/>
          </a:xfrm>
          <a:prstGeom prst="rect">
            <a:avLst/>
          </a:prstGeom>
        </p:spPr>
        <p:txBody>
          <a:bodyPr wrap="none">
            <a:spAutoFit/>
          </a:bodyPr>
          <a:lstStyle/>
          <a:p>
            <a:r>
              <a:rPr lang="ru-RU" sz="2400" b="1" dirty="0" err="1">
                <a:latin typeface="Times New Roman" pitchFamily="18" charset="0"/>
                <a:cs typeface="Times New Roman" pitchFamily="18" charset="0"/>
              </a:rPr>
              <a:t>Сілтемелік</a:t>
            </a:r>
            <a:r>
              <a:rPr lang="ru-RU" sz="2400" b="1" dirty="0">
                <a:latin typeface="Times New Roman" pitchFamily="18" charset="0"/>
                <a:cs typeface="Times New Roman" pitchFamily="18" charset="0"/>
              </a:rPr>
              <a:t> тип </a:t>
            </a:r>
            <a:r>
              <a:rPr lang="ru-RU" sz="2400" b="1" dirty="0" err="1">
                <a:latin typeface="Times New Roman" pitchFamily="18" charset="0"/>
                <a:cs typeface="Times New Roman" pitchFamily="18" charset="0"/>
              </a:rPr>
              <a:t>туралы</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мағлұмат</a:t>
            </a:r>
            <a:r>
              <a:rPr lang="ru-RU" sz="2400" b="1" dirty="0">
                <a:latin typeface="Times New Roman" pitchFamily="18" charset="0"/>
                <a:cs typeface="Times New Roman" pitchFamily="18" charset="0"/>
              </a:rPr>
              <a:t> </a:t>
            </a:r>
          </a:p>
        </p:txBody>
      </p:sp>
    </p:spTree>
    <p:extLst>
      <p:ext uri="{BB962C8B-B14F-4D97-AF65-F5344CB8AC3E}">
        <p14:creationId xmlns:p14="http://schemas.microsoft.com/office/powerpoint/2010/main" val="1814164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9572" y="940821"/>
            <a:ext cx="7704856" cy="1938992"/>
          </a:xfrm>
          <a:prstGeom prst="rect">
            <a:avLst/>
          </a:prstGeom>
        </p:spPr>
        <p:txBody>
          <a:bodyPr wrap="square">
            <a:spAutoFit/>
          </a:bodyPr>
          <a:lstStyle/>
          <a:p>
            <a:pPr indent="457200" algn="just"/>
            <a:r>
              <a:rPr lang="kk-KZ" sz="2000" b="1" dirty="0">
                <a:latin typeface="Times New Roman" pitchFamily="18" charset="0"/>
                <a:cs typeface="Times New Roman" pitchFamily="18" charset="0"/>
              </a:rPr>
              <a:t>Массив</a:t>
            </a:r>
            <a:r>
              <a:rPr lang="kk-KZ" sz="2000" dirty="0">
                <a:latin typeface="Times New Roman" pitchFamily="18" charset="0"/>
                <a:cs typeface="Times New Roman" pitchFamily="18" charset="0"/>
              </a:rPr>
              <a:t> дегеніміз – бір айнымалы арқылы бір типтегі айнымалылар тобын сипаттау формасы. </a:t>
            </a:r>
            <a:endParaRPr lang="en-US" sz="2000" dirty="0">
              <a:latin typeface="Times New Roman" pitchFamily="18" charset="0"/>
              <a:cs typeface="Times New Roman" pitchFamily="18" charset="0"/>
            </a:endParaRPr>
          </a:p>
          <a:p>
            <a:pPr indent="457200" algn="just"/>
            <a:r>
              <a:rPr lang="ru-RU" sz="2000" b="1" dirty="0">
                <a:latin typeface="Times New Roman" pitchFamily="18" charset="0"/>
                <a:cs typeface="Times New Roman" pitchFamily="18" charset="0"/>
              </a:rPr>
              <a:t>Массив</a:t>
            </a:r>
            <a:r>
              <a:rPr lang="ru-RU" sz="2000" dirty="0">
                <a:latin typeface="Times New Roman" pitchFamily="18" charset="0"/>
                <a:cs typeface="Times New Roman" pitchFamily="18" charset="0"/>
              </a:rPr>
              <a:t> - </a:t>
            </a:r>
            <a:r>
              <a:rPr lang="ru-RU" sz="2000" dirty="0" err="1">
                <a:latin typeface="Times New Roman" pitchFamily="18" charset="0"/>
                <a:cs typeface="Times New Roman" pitchFamily="18" charset="0"/>
              </a:rPr>
              <a:t>деректер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жинағын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сақтау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үшін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пайдаланылатын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негізгі</a:t>
            </a:r>
            <a:r>
              <a:rPr lang="ru-RU" sz="2000" dirty="0">
                <a:latin typeface="Times New Roman" pitchFamily="18" charset="0"/>
                <a:cs typeface="Times New Roman" pitchFamily="18" charset="0"/>
              </a:rPr>
              <a:t> </a:t>
            </a:r>
            <a:r>
              <a:rPr lang="kk-KZ" sz="2000" dirty="0">
                <a:latin typeface="Times New Roman" pitchFamily="18" charset="0"/>
                <a:cs typeface="Times New Roman" pitchFamily="18" charset="0"/>
              </a:rPr>
              <a:t>тип</a:t>
            </a:r>
            <a:r>
              <a:rPr lang="ru-RU" sz="2000" dirty="0">
                <a:latin typeface="Times New Roman" pitchFamily="18" charset="0"/>
                <a:cs typeface="Times New Roman" pitchFamily="18" charset="0"/>
              </a:rPr>
              <a:t>.</a:t>
            </a:r>
          </a:p>
          <a:p>
            <a:pPr indent="457200" algn="just"/>
            <a:r>
              <a:rPr lang="ru-RU" sz="2000" b="1" dirty="0">
                <a:latin typeface="Times New Roman" pitchFamily="18" charset="0"/>
                <a:cs typeface="Times New Roman" pitchFamily="18" charset="0"/>
              </a:rPr>
              <a:t>Массив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элементтерді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қамтиды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және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оларға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тік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жақшалар</a:t>
            </a:r>
            <a:r>
              <a:rPr lang="ru-RU" sz="2000" dirty="0">
                <a:latin typeface="Times New Roman" pitchFamily="18" charset="0"/>
                <a:cs typeface="Times New Roman" pitchFamily="18" charset="0"/>
              </a:rPr>
              <a:t> [] </a:t>
            </a:r>
            <a:r>
              <a:rPr lang="ru-RU" sz="2000" dirty="0" err="1">
                <a:latin typeface="Times New Roman" pitchFamily="18" charset="0"/>
                <a:cs typeface="Times New Roman" pitchFamily="18" charset="0"/>
              </a:rPr>
              <a:t>арқылы</a:t>
            </a:r>
            <a:r>
              <a:rPr lang="ru-RU" sz="2000" dirty="0">
                <a:latin typeface="Times New Roman" pitchFamily="18" charset="0"/>
                <a:cs typeface="Times New Roman" pitchFamily="18" charset="0"/>
              </a:rPr>
              <a:t> индекс </a:t>
            </a:r>
            <a:r>
              <a:rPr lang="ru-RU" sz="2000" dirty="0" err="1">
                <a:latin typeface="Times New Roman" pitchFamily="18" charset="0"/>
                <a:cs typeface="Times New Roman" pitchFamily="18" charset="0"/>
              </a:rPr>
              <a:t>сілтеме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жасайды</a:t>
            </a:r>
            <a:r>
              <a:rPr lang="ru-RU" sz="2000" dirty="0">
                <a:latin typeface="Times New Roman" pitchFamily="18" charset="0"/>
                <a:cs typeface="Times New Roman" pitchFamily="18" charset="0"/>
              </a:rPr>
              <a:t>.</a:t>
            </a:r>
          </a:p>
        </p:txBody>
      </p:sp>
      <p:sp>
        <p:nvSpPr>
          <p:cNvPr id="3" name="Прямоугольник 2"/>
          <p:cNvSpPr/>
          <p:nvPr/>
        </p:nvSpPr>
        <p:spPr>
          <a:xfrm>
            <a:off x="1043608" y="540711"/>
            <a:ext cx="1952779" cy="400110"/>
          </a:xfrm>
          <a:prstGeom prst="rect">
            <a:avLst/>
          </a:prstGeom>
        </p:spPr>
        <p:txBody>
          <a:bodyPr wrap="none">
            <a:spAutoFit/>
          </a:bodyPr>
          <a:lstStyle/>
          <a:p>
            <a:r>
              <a:rPr lang="kk-KZ" sz="2000" b="1" dirty="0">
                <a:latin typeface="Times New Roman" pitchFamily="18" charset="0"/>
                <a:cs typeface="Times New Roman" pitchFamily="18" charset="0"/>
              </a:rPr>
              <a:t>Массив ұғымы</a:t>
            </a:r>
            <a:endParaRPr lang="ru-RU" sz="2000" b="1" dirty="0">
              <a:latin typeface="Times New Roman" pitchFamily="18" charset="0"/>
              <a:cs typeface="Times New Roman" pitchFamily="18" charset="0"/>
            </a:endParaRPr>
          </a:p>
        </p:txBody>
      </p:sp>
      <p:sp>
        <p:nvSpPr>
          <p:cNvPr id="4" name="Прямоугольник 3"/>
          <p:cNvSpPr/>
          <p:nvPr/>
        </p:nvSpPr>
        <p:spPr>
          <a:xfrm>
            <a:off x="3707904" y="63478"/>
            <a:ext cx="2139240" cy="523220"/>
          </a:xfrm>
          <a:prstGeom prst="rect">
            <a:avLst/>
          </a:prstGeom>
        </p:spPr>
        <p:txBody>
          <a:bodyPr wrap="none">
            <a:spAutoFit/>
          </a:bodyPr>
          <a:lstStyle/>
          <a:p>
            <a:r>
              <a:rPr lang="x-none" sz="2800" b="1"/>
              <a:t>МАССИВТЕР </a:t>
            </a:r>
            <a:endParaRPr lang="ru-RU" sz="2800" b="1" dirty="0"/>
          </a:p>
        </p:txBody>
      </p:sp>
      <p:sp>
        <p:nvSpPr>
          <p:cNvPr id="6" name="Прямоугольник 5">
            <a:extLst>
              <a:ext uri="{FF2B5EF4-FFF2-40B4-BE49-F238E27FC236}">
                <a16:creationId xmlns:a16="http://schemas.microsoft.com/office/drawing/2014/main" id="{8675A8DB-CA37-42B6-B5AB-E51E2871FAB3}"/>
              </a:ext>
            </a:extLst>
          </p:cNvPr>
          <p:cNvSpPr/>
          <p:nvPr/>
        </p:nvSpPr>
        <p:spPr>
          <a:xfrm>
            <a:off x="501664" y="4595206"/>
            <a:ext cx="8140672" cy="2123658"/>
          </a:xfrm>
          <a:prstGeom prst="rect">
            <a:avLst/>
          </a:prstGeom>
        </p:spPr>
        <p:txBody>
          <a:bodyPr wrap="square">
            <a:spAutoFit/>
          </a:bodyPr>
          <a:lstStyle/>
          <a:p>
            <a:pPr indent="457200" algn="just"/>
            <a:r>
              <a:rPr lang="kk-KZ" sz="2200" dirty="0">
                <a:latin typeface="Times New Roman" pitchFamily="18" charset="0"/>
                <a:cs typeface="Times New Roman" pitchFamily="18" charset="0"/>
              </a:rPr>
              <a:t>Массивке біріктірілетін барлық айнымалылар </a:t>
            </a:r>
            <a:r>
              <a:rPr lang="kk-KZ" sz="2200" b="1" u="sng" dirty="0">
                <a:latin typeface="Times New Roman" pitchFamily="18" charset="0"/>
                <a:cs typeface="Times New Roman" pitchFamily="18" charset="0"/>
              </a:rPr>
              <a:t>0-ден n-ге </a:t>
            </a:r>
            <a:r>
              <a:rPr lang="kk-KZ" sz="2200" dirty="0">
                <a:latin typeface="Times New Roman" pitchFamily="18" charset="0"/>
                <a:cs typeface="Times New Roman" pitchFamily="18" charset="0"/>
              </a:rPr>
              <a:t>дейін нөмірленеді және әрбір айнымалыға өз нөмірі - </a:t>
            </a:r>
            <a:r>
              <a:rPr lang="kk-KZ" sz="2200" b="1" dirty="0">
                <a:latin typeface="Times New Roman" pitchFamily="18" charset="0"/>
                <a:cs typeface="Times New Roman" pitchFamily="18" charset="0"/>
              </a:rPr>
              <a:t>индексә</a:t>
            </a:r>
            <a:r>
              <a:rPr lang="kk-KZ" sz="2200" dirty="0">
                <a:latin typeface="Times New Roman" pitchFamily="18" charset="0"/>
                <a:cs typeface="Times New Roman" pitchFamily="18" charset="0"/>
              </a:rPr>
              <a:t> сәйкес қойылған. </a:t>
            </a:r>
          </a:p>
          <a:p>
            <a:pPr indent="457200" algn="just"/>
            <a:r>
              <a:rPr lang="kk-KZ" sz="2200" dirty="0">
                <a:latin typeface="Times New Roman" pitchFamily="18" charset="0"/>
                <a:cs typeface="Times New Roman" pitchFamily="18" charset="0"/>
              </a:rPr>
              <a:t>Нақты бір массив айнымалысын қолдану үшін массив </a:t>
            </a:r>
            <a:r>
              <a:rPr lang="kk-KZ" sz="2200" b="1" dirty="0">
                <a:latin typeface="Times New Roman" pitchFamily="18" charset="0"/>
                <a:cs typeface="Times New Roman" pitchFamily="18" charset="0"/>
              </a:rPr>
              <a:t>атауын</a:t>
            </a:r>
            <a:r>
              <a:rPr lang="kk-KZ" sz="2200" dirty="0">
                <a:latin typeface="Times New Roman" pitchFamily="18" charset="0"/>
                <a:cs typeface="Times New Roman" pitchFamily="18" charset="0"/>
              </a:rPr>
              <a:t> және </a:t>
            </a:r>
            <a:r>
              <a:rPr lang="kk-KZ" sz="2200" b="1" dirty="0">
                <a:latin typeface="Times New Roman" pitchFamily="18" charset="0"/>
                <a:cs typeface="Times New Roman" pitchFamily="18" charset="0"/>
              </a:rPr>
              <a:t>айнымалы индексін </a:t>
            </a:r>
            <a:r>
              <a:rPr lang="kk-KZ" sz="2200" dirty="0">
                <a:latin typeface="Times New Roman" pitchFamily="18" charset="0"/>
                <a:cs typeface="Times New Roman" pitchFamily="18" charset="0"/>
              </a:rPr>
              <a:t>көрсету керек. Сондықтан массив айнымалысын </a:t>
            </a:r>
            <a:r>
              <a:rPr lang="kk-KZ" sz="2200" b="1" dirty="0">
                <a:latin typeface="Times New Roman" pitchFamily="18" charset="0"/>
                <a:cs typeface="Times New Roman" pitchFamily="18" charset="0"/>
              </a:rPr>
              <a:t>индексті айнымалы </a:t>
            </a:r>
            <a:r>
              <a:rPr lang="kk-KZ" sz="2200" dirty="0">
                <a:latin typeface="Times New Roman" pitchFamily="18" charset="0"/>
                <a:cs typeface="Times New Roman" pitchFamily="18" charset="0"/>
              </a:rPr>
              <a:t>деп жиі атайды. </a:t>
            </a:r>
            <a:endParaRPr lang="ru-RU" sz="2200" dirty="0">
              <a:latin typeface="Times New Roman" pitchFamily="18" charset="0"/>
              <a:cs typeface="Times New Roman" pitchFamily="18" charset="0"/>
            </a:endParaRPr>
          </a:p>
        </p:txBody>
      </p:sp>
      <p:pic>
        <p:nvPicPr>
          <p:cNvPr id="7" name="Рисунок 6">
            <a:extLst>
              <a:ext uri="{FF2B5EF4-FFF2-40B4-BE49-F238E27FC236}">
                <a16:creationId xmlns:a16="http://schemas.microsoft.com/office/drawing/2014/main" id="{B5D42CAB-7783-4052-8C01-B7F77DD70464}"/>
              </a:ext>
            </a:extLst>
          </p:cNvPr>
          <p:cNvPicPr>
            <a:picLocks noChangeAspect="1"/>
          </p:cNvPicPr>
          <p:nvPr/>
        </p:nvPicPr>
        <p:blipFill>
          <a:blip r:embed="rId2"/>
          <a:stretch>
            <a:fillRect/>
          </a:stretch>
        </p:blipFill>
        <p:spPr>
          <a:xfrm>
            <a:off x="2123728" y="2913026"/>
            <a:ext cx="6219054" cy="1682180"/>
          </a:xfrm>
          <a:prstGeom prst="rect">
            <a:avLst/>
          </a:prstGeom>
        </p:spPr>
      </p:pic>
    </p:spTree>
    <p:extLst>
      <p:ext uri="{BB962C8B-B14F-4D97-AF65-F5344CB8AC3E}">
        <p14:creationId xmlns:p14="http://schemas.microsoft.com/office/powerpoint/2010/main" val="1534272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CEFD9E88-1D38-4950-BD05-6556FFC22280}"/>
              </a:ext>
            </a:extLst>
          </p:cNvPr>
          <p:cNvSpPr/>
          <p:nvPr/>
        </p:nvSpPr>
        <p:spPr>
          <a:xfrm>
            <a:off x="2555776" y="260648"/>
            <a:ext cx="2139240" cy="523220"/>
          </a:xfrm>
          <a:prstGeom prst="rect">
            <a:avLst/>
          </a:prstGeom>
        </p:spPr>
        <p:txBody>
          <a:bodyPr wrap="none">
            <a:spAutoFit/>
          </a:bodyPr>
          <a:lstStyle/>
          <a:p>
            <a:r>
              <a:rPr lang="x-none" sz="2800" b="1"/>
              <a:t>МАССИВТЕР </a:t>
            </a:r>
            <a:endParaRPr lang="ru-RU" sz="2800" b="1" dirty="0"/>
          </a:p>
        </p:txBody>
      </p:sp>
      <p:sp>
        <p:nvSpPr>
          <p:cNvPr id="4" name="Прямоугольник 3">
            <a:extLst>
              <a:ext uri="{FF2B5EF4-FFF2-40B4-BE49-F238E27FC236}">
                <a16:creationId xmlns:a16="http://schemas.microsoft.com/office/drawing/2014/main" id="{604E9C11-EB58-4A01-BA44-1256D311E40E}"/>
              </a:ext>
            </a:extLst>
          </p:cNvPr>
          <p:cNvSpPr/>
          <p:nvPr/>
        </p:nvSpPr>
        <p:spPr>
          <a:xfrm>
            <a:off x="734576" y="2062697"/>
            <a:ext cx="7920880" cy="1938992"/>
          </a:xfrm>
          <a:prstGeom prst="rect">
            <a:avLst/>
          </a:prstGeom>
        </p:spPr>
        <p:txBody>
          <a:bodyPr wrap="square">
            <a:spAutoFit/>
          </a:bodyPr>
          <a:lstStyle/>
          <a:p>
            <a:pPr indent="457200" algn="just"/>
            <a:r>
              <a:rPr lang="ru-RU" sz="2000" dirty="0"/>
              <a:t>Когда мы объявляем переменную типа массива, она является ссылкой, которая не имеет значения (она указывает на </a:t>
            </a:r>
            <a:r>
              <a:rPr lang="ru-RU" sz="2000" dirty="0" err="1"/>
              <a:t>null</a:t>
            </a:r>
            <a:r>
              <a:rPr lang="ru-RU" sz="2000" dirty="0"/>
              <a:t>).</a:t>
            </a:r>
          </a:p>
          <a:p>
            <a:pPr indent="457200" algn="just"/>
            <a:r>
              <a:rPr lang="ru-RU" sz="2000" dirty="0"/>
              <a:t>Это связано с тем, что память для элементов еще не выделена.</a:t>
            </a:r>
          </a:p>
          <a:p>
            <a:pPr indent="457200" algn="just"/>
            <a:r>
              <a:rPr lang="ru-RU" sz="2000" dirty="0"/>
              <a:t>На рисунке ниже показано, как выглядит объявленная переменная массива, когда память для элементов массива еще не выделена:</a:t>
            </a:r>
          </a:p>
        </p:txBody>
      </p:sp>
      <p:pic>
        <p:nvPicPr>
          <p:cNvPr id="5" name="Рисунок 4">
            <a:extLst>
              <a:ext uri="{FF2B5EF4-FFF2-40B4-BE49-F238E27FC236}">
                <a16:creationId xmlns:a16="http://schemas.microsoft.com/office/drawing/2014/main" id="{1A5D1454-8D6E-4C25-B7A2-73A7E0A339D5}"/>
              </a:ext>
            </a:extLst>
          </p:cNvPr>
          <p:cNvPicPr>
            <a:picLocks noChangeAspect="1"/>
          </p:cNvPicPr>
          <p:nvPr/>
        </p:nvPicPr>
        <p:blipFill>
          <a:blip r:embed="rId2"/>
          <a:stretch>
            <a:fillRect/>
          </a:stretch>
        </p:blipFill>
        <p:spPr>
          <a:xfrm>
            <a:off x="886958" y="3892691"/>
            <a:ext cx="5476875" cy="1771650"/>
          </a:xfrm>
          <a:prstGeom prst="rect">
            <a:avLst/>
          </a:prstGeom>
        </p:spPr>
      </p:pic>
      <p:sp>
        <p:nvSpPr>
          <p:cNvPr id="6" name="Прямоугольник 5">
            <a:extLst>
              <a:ext uri="{FF2B5EF4-FFF2-40B4-BE49-F238E27FC236}">
                <a16:creationId xmlns:a16="http://schemas.microsoft.com/office/drawing/2014/main" id="{885FDE85-F531-4078-A3EA-6BB808E4630B}"/>
              </a:ext>
            </a:extLst>
          </p:cNvPr>
          <p:cNvSpPr/>
          <p:nvPr/>
        </p:nvSpPr>
        <p:spPr>
          <a:xfrm>
            <a:off x="721220" y="5664341"/>
            <a:ext cx="8136904" cy="646331"/>
          </a:xfrm>
          <a:prstGeom prst="rect">
            <a:avLst/>
          </a:prstGeom>
        </p:spPr>
        <p:txBody>
          <a:bodyPr wrap="square">
            <a:spAutoFit/>
          </a:bodyPr>
          <a:lstStyle/>
          <a:p>
            <a:r>
              <a:rPr lang="ru-RU" dirty="0"/>
              <a:t>В стеке выполнения программы переменная с именем </a:t>
            </a:r>
            <a:r>
              <a:rPr lang="ru-RU" dirty="0" err="1"/>
              <a:t>myArray</a:t>
            </a:r>
            <a:r>
              <a:rPr lang="ru-RU" dirty="0"/>
              <a:t> и его значение установлено равным нулю (это означает, что он не имеет значения).</a:t>
            </a:r>
          </a:p>
        </p:txBody>
      </p:sp>
      <p:sp>
        <p:nvSpPr>
          <p:cNvPr id="8" name="Прямоугольник 7">
            <a:extLst>
              <a:ext uri="{FF2B5EF4-FFF2-40B4-BE49-F238E27FC236}">
                <a16:creationId xmlns:a16="http://schemas.microsoft.com/office/drawing/2014/main" id="{B0D37DC4-DCA8-4275-81C0-E9F8E7213D96}"/>
              </a:ext>
            </a:extLst>
          </p:cNvPr>
          <p:cNvSpPr/>
          <p:nvPr/>
        </p:nvSpPr>
        <p:spPr>
          <a:xfrm>
            <a:off x="721220" y="870493"/>
            <a:ext cx="3016660" cy="461665"/>
          </a:xfrm>
          <a:prstGeom prst="rect">
            <a:avLst/>
          </a:prstGeom>
        </p:spPr>
        <p:txBody>
          <a:bodyPr wrap="none">
            <a:spAutoFit/>
          </a:bodyPr>
          <a:lstStyle/>
          <a:p>
            <a:r>
              <a:rPr lang="ru-RU" sz="2400" b="1" dirty="0"/>
              <a:t>Объявление массива</a:t>
            </a:r>
          </a:p>
        </p:txBody>
      </p:sp>
      <p:sp>
        <p:nvSpPr>
          <p:cNvPr id="9" name="Прямоугольник 8">
            <a:extLst>
              <a:ext uri="{FF2B5EF4-FFF2-40B4-BE49-F238E27FC236}">
                <a16:creationId xmlns:a16="http://schemas.microsoft.com/office/drawing/2014/main" id="{EEDA0953-2A5D-4D63-9DFA-21F583DE2472}"/>
              </a:ext>
            </a:extLst>
          </p:cNvPr>
          <p:cNvSpPr/>
          <p:nvPr/>
        </p:nvSpPr>
        <p:spPr>
          <a:xfrm>
            <a:off x="721220" y="1182701"/>
            <a:ext cx="8275473" cy="461665"/>
          </a:xfrm>
          <a:prstGeom prst="rect">
            <a:avLst/>
          </a:prstGeom>
        </p:spPr>
        <p:txBody>
          <a:bodyPr wrap="square">
            <a:spAutoFit/>
          </a:bodyPr>
          <a:lstStyle/>
          <a:p>
            <a:r>
              <a:rPr lang="ru-RU" sz="2400" dirty="0"/>
              <a:t>Мы объявляем массив в C # следующим образом:</a:t>
            </a:r>
          </a:p>
        </p:txBody>
      </p:sp>
      <p:sp>
        <p:nvSpPr>
          <p:cNvPr id="14" name="Прямоугольник 13">
            <a:extLst>
              <a:ext uri="{FF2B5EF4-FFF2-40B4-BE49-F238E27FC236}">
                <a16:creationId xmlns:a16="http://schemas.microsoft.com/office/drawing/2014/main" id="{EA285E77-1249-4C25-8CC1-0FB9512F0F39}"/>
              </a:ext>
            </a:extLst>
          </p:cNvPr>
          <p:cNvSpPr/>
          <p:nvPr/>
        </p:nvSpPr>
        <p:spPr>
          <a:xfrm>
            <a:off x="1403648" y="1519656"/>
            <a:ext cx="1949636" cy="461665"/>
          </a:xfrm>
          <a:prstGeom prst="rect">
            <a:avLst/>
          </a:prstGeom>
        </p:spPr>
        <p:txBody>
          <a:bodyPr wrap="none">
            <a:spAutoFit/>
          </a:bodyPr>
          <a:lstStyle/>
          <a:p>
            <a:r>
              <a:rPr lang="ru-RU" sz="2400" b="1" dirty="0" err="1">
                <a:solidFill>
                  <a:schemeClr val="tx2">
                    <a:lumMod val="60000"/>
                    <a:lumOff val="40000"/>
                  </a:schemeClr>
                </a:solidFill>
              </a:rPr>
              <a:t>int</a:t>
            </a:r>
            <a:r>
              <a:rPr lang="ru-RU" sz="2400" dirty="0"/>
              <a:t>[] </a:t>
            </a:r>
            <a:r>
              <a:rPr lang="ru-RU" sz="2400" b="1" dirty="0" err="1"/>
              <a:t>myArray</a:t>
            </a:r>
            <a:r>
              <a:rPr lang="ru-RU" sz="2400" dirty="0"/>
              <a:t>;</a:t>
            </a:r>
          </a:p>
        </p:txBody>
      </p:sp>
    </p:spTree>
    <p:extLst>
      <p:ext uri="{BB962C8B-B14F-4D97-AF65-F5344CB8AC3E}">
        <p14:creationId xmlns:p14="http://schemas.microsoft.com/office/powerpoint/2010/main" val="777249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74CED90-8338-40CF-AF1F-CA2612B6363F}"/>
              </a:ext>
            </a:extLst>
          </p:cNvPr>
          <p:cNvSpPr/>
          <p:nvPr/>
        </p:nvSpPr>
        <p:spPr>
          <a:xfrm>
            <a:off x="594398" y="255262"/>
            <a:ext cx="7704856" cy="1015663"/>
          </a:xfrm>
          <a:prstGeom prst="rect">
            <a:avLst/>
          </a:prstGeom>
        </p:spPr>
        <p:txBody>
          <a:bodyPr wrap="square">
            <a:spAutoFit/>
          </a:bodyPr>
          <a:lstStyle/>
          <a:p>
            <a:r>
              <a:rPr lang="ru-RU" sz="2000" b="1" dirty="0"/>
              <a:t>Создание массива - оператор «</a:t>
            </a:r>
            <a:r>
              <a:rPr lang="en-US" sz="2000" b="1" dirty="0"/>
              <a:t>new</a:t>
            </a:r>
            <a:r>
              <a:rPr lang="ru-RU" sz="2000" b="1" dirty="0"/>
              <a:t>»</a:t>
            </a:r>
          </a:p>
          <a:p>
            <a:r>
              <a:rPr lang="ru-RU" sz="2000" dirty="0"/>
              <a:t>В C # мы создаем массив с помощью ключевого слова </a:t>
            </a:r>
            <a:r>
              <a:rPr lang="ru-RU" sz="2000" b="1" dirty="0" err="1"/>
              <a:t>new</a:t>
            </a:r>
            <a:r>
              <a:rPr lang="ru-RU" sz="2000" dirty="0"/>
              <a:t>, которое используется для выделения памяти:</a:t>
            </a:r>
          </a:p>
        </p:txBody>
      </p:sp>
      <p:sp>
        <p:nvSpPr>
          <p:cNvPr id="3" name="Прямоугольник 2">
            <a:extLst>
              <a:ext uri="{FF2B5EF4-FFF2-40B4-BE49-F238E27FC236}">
                <a16:creationId xmlns:a16="http://schemas.microsoft.com/office/drawing/2014/main" id="{93F8826A-6059-4BAE-9991-EDA6E0028CA1}"/>
              </a:ext>
            </a:extLst>
          </p:cNvPr>
          <p:cNvSpPr/>
          <p:nvPr/>
        </p:nvSpPr>
        <p:spPr>
          <a:xfrm>
            <a:off x="4997464" y="949066"/>
            <a:ext cx="3570721" cy="461665"/>
          </a:xfrm>
          <a:prstGeom prst="rect">
            <a:avLst/>
          </a:prstGeom>
        </p:spPr>
        <p:txBody>
          <a:bodyPr wrap="none">
            <a:spAutoFit/>
          </a:bodyPr>
          <a:lstStyle/>
          <a:p>
            <a:r>
              <a:rPr lang="en-US" sz="2400" b="1" dirty="0" err="1">
                <a:solidFill>
                  <a:schemeClr val="tx2">
                    <a:lumMod val="60000"/>
                    <a:lumOff val="40000"/>
                  </a:schemeClr>
                </a:solidFill>
              </a:rPr>
              <a:t>int</a:t>
            </a:r>
            <a:r>
              <a:rPr lang="en-US" sz="2400" b="1" dirty="0"/>
              <a:t>[] </a:t>
            </a:r>
            <a:r>
              <a:rPr lang="en-US" sz="2400" b="1" dirty="0" err="1"/>
              <a:t>myArray</a:t>
            </a:r>
            <a:r>
              <a:rPr lang="en-US" sz="2400" b="1" dirty="0"/>
              <a:t> </a:t>
            </a:r>
            <a:r>
              <a:rPr lang="en-US" sz="2400" b="1" dirty="0">
                <a:solidFill>
                  <a:schemeClr val="tx2">
                    <a:lumMod val="60000"/>
                    <a:lumOff val="40000"/>
                  </a:schemeClr>
                </a:solidFill>
              </a:rPr>
              <a:t>= new </a:t>
            </a:r>
            <a:r>
              <a:rPr lang="en-US" sz="2400" b="1" dirty="0" err="1">
                <a:solidFill>
                  <a:schemeClr val="tx2">
                    <a:lumMod val="60000"/>
                    <a:lumOff val="40000"/>
                  </a:schemeClr>
                </a:solidFill>
              </a:rPr>
              <a:t>int</a:t>
            </a:r>
            <a:r>
              <a:rPr lang="en-US" sz="2400" b="1" dirty="0"/>
              <a:t>[6];</a:t>
            </a:r>
            <a:endParaRPr lang="ru-RU" sz="2400" b="1" dirty="0"/>
          </a:p>
        </p:txBody>
      </p:sp>
      <p:sp>
        <p:nvSpPr>
          <p:cNvPr id="4" name="Прямоугольник 3">
            <a:extLst>
              <a:ext uri="{FF2B5EF4-FFF2-40B4-BE49-F238E27FC236}">
                <a16:creationId xmlns:a16="http://schemas.microsoft.com/office/drawing/2014/main" id="{48CF2F9A-1F93-4374-891E-369546FD27F9}"/>
              </a:ext>
            </a:extLst>
          </p:cNvPr>
          <p:cNvSpPr/>
          <p:nvPr/>
        </p:nvSpPr>
        <p:spPr>
          <a:xfrm>
            <a:off x="567932" y="1551679"/>
            <a:ext cx="7812868" cy="1015663"/>
          </a:xfrm>
          <a:prstGeom prst="rect">
            <a:avLst/>
          </a:prstGeom>
        </p:spPr>
        <p:txBody>
          <a:bodyPr wrap="square">
            <a:spAutoFit/>
          </a:bodyPr>
          <a:lstStyle/>
          <a:p>
            <a:pPr indent="457200" algn="just"/>
            <a:r>
              <a:rPr lang="ru-RU" sz="2000" dirty="0"/>
              <a:t>В этом примере мы выделяем массив длиной 6 элементов типа </a:t>
            </a:r>
            <a:r>
              <a:rPr lang="ru-RU" sz="2000" b="1" dirty="0" err="1"/>
              <a:t>int</a:t>
            </a:r>
            <a:r>
              <a:rPr lang="ru-RU" sz="2000" dirty="0"/>
              <a:t>. Это означает, что в </a:t>
            </a:r>
            <a:r>
              <a:rPr lang="ru-RU" sz="2000" b="1" dirty="0"/>
              <a:t>динамической памяти (куче) </a:t>
            </a:r>
            <a:r>
              <a:rPr lang="ru-RU" sz="2000" dirty="0"/>
              <a:t>выделяется область из 6 целых чисел, и они</a:t>
            </a:r>
          </a:p>
        </p:txBody>
      </p:sp>
      <p:pic>
        <p:nvPicPr>
          <p:cNvPr id="5" name="Рисунок 4">
            <a:extLst>
              <a:ext uri="{FF2B5EF4-FFF2-40B4-BE49-F238E27FC236}">
                <a16:creationId xmlns:a16="http://schemas.microsoft.com/office/drawing/2014/main" id="{73E217BE-D21B-4C3E-AEEF-7B71EEF3FA69}"/>
              </a:ext>
            </a:extLst>
          </p:cNvPr>
          <p:cNvPicPr>
            <a:picLocks noChangeAspect="1"/>
          </p:cNvPicPr>
          <p:nvPr/>
        </p:nvPicPr>
        <p:blipFill>
          <a:blip r:embed="rId2"/>
          <a:stretch>
            <a:fillRect/>
          </a:stretch>
        </p:blipFill>
        <p:spPr>
          <a:xfrm>
            <a:off x="2771800" y="2526264"/>
            <a:ext cx="5448300" cy="1733550"/>
          </a:xfrm>
          <a:prstGeom prst="rect">
            <a:avLst/>
          </a:prstGeom>
        </p:spPr>
      </p:pic>
      <p:sp>
        <p:nvSpPr>
          <p:cNvPr id="6" name="Прямоугольник 5">
            <a:extLst>
              <a:ext uri="{FF2B5EF4-FFF2-40B4-BE49-F238E27FC236}">
                <a16:creationId xmlns:a16="http://schemas.microsoft.com/office/drawing/2014/main" id="{09574360-DDC9-459E-82E6-20ACF7C5F81E}"/>
              </a:ext>
            </a:extLst>
          </p:cNvPr>
          <p:cNvSpPr/>
          <p:nvPr/>
        </p:nvSpPr>
        <p:spPr>
          <a:xfrm>
            <a:off x="426759" y="4241983"/>
            <a:ext cx="7907744" cy="2308324"/>
          </a:xfrm>
          <a:prstGeom prst="rect">
            <a:avLst/>
          </a:prstGeom>
        </p:spPr>
        <p:txBody>
          <a:bodyPr wrap="square">
            <a:spAutoFit/>
          </a:bodyPr>
          <a:lstStyle/>
          <a:p>
            <a:pPr indent="457200" algn="just"/>
            <a:r>
              <a:rPr lang="ru-RU" dirty="0"/>
              <a:t>На рисунке показано, что после выделения памяти для массива переменная </a:t>
            </a:r>
            <a:r>
              <a:rPr lang="ru-RU" dirty="0" err="1"/>
              <a:t>myArray</a:t>
            </a:r>
            <a:r>
              <a:rPr lang="ru-RU" dirty="0"/>
              <a:t> указывает на адрес в динамической памяти, где находятся значения.   В C # элементы массива всегда хранятся в динамической памяти (называемой также кучей).</a:t>
            </a:r>
          </a:p>
          <a:p>
            <a:pPr indent="457200" algn="just"/>
            <a:r>
              <a:rPr lang="ru-RU" dirty="0"/>
              <a:t>Во время выделения памяти для массива мы устанавливаем общее число элементов в скобках (неотрицательное целое число), определяя его длину.</a:t>
            </a:r>
          </a:p>
          <a:p>
            <a:pPr indent="457200" algn="just"/>
            <a:r>
              <a:rPr lang="ru-RU" dirty="0"/>
              <a:t>Тип элементов записывается после зарезервированного слова </a:t>
            </a:r>
            <a:r>
              <a:rPr lang="ru-RU" dirty="0" err="1"/>
              <a:t>new</a:t>
            </a:r>
            <a:r>
              <a:rPr lang="ru-RU" dirty="0"/>
              <a:t>, поэтому мы указываем, какие типы элементов будут выделены в памяти.</a:t>
            </a:r>
          </a:p>
        </p:txBody>
      </p:sp>
    </p:spTree>
    <p:extLst>
      <p:ext uri="{BB962C8B-B14F-4D97-AF65-F5344CB8AC3E}">
        <p14:creationId xmlns:p14="http://schemas.microsoft.com/office/powerpoint/2010/main" val="3903923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CEB9424-2681-4CB6-98AE-9ED269FC1993}"/>
              </a:ext>
            </a:extLst>
          </p:cNvPr>
          <p:cNvSpPr/>
          <p:nvPr/>
        </p:nvSpPr>
        <p:spPr>
          <a:xfrm>
            <a:off x="827584" y="404664"/>
            <a:ext cx="7632848" cy="954107"/>
          </a:xfrm>
          <a:prstGeom prst="rect">
            <a:avLst/>
          </a:prstGeom>
        </p:spPr>
        <p:txBody>
          <a:bodyPr wrap="square">
            <a:spAutoFit/>
          </a:bodyPr>
          <a:lstStyle/>
          <a:p>
            <a:pPr indent="457200" algn="just"/>
            <a:r>
              <a:rPr lang="ru-RU" sz="2800" dirty="0" err="1">
                <a:latin typeface="Times New Roman" pitchFamily="18" charset="0"/>
                <a:cs typeface="Times New Roman" pitchFamily="18" charset="0"/>
              </a:rPr>
              <a:t>Келесі</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мысал</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бүтін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сандардың</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бір</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өлшемді</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массивін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жасайды</a:t>
            </a:r>
            <a:r>
              <a:rPr lang="ru-RU" sz="2800" dirty="0">
                <a:latin typeface="Times New Roman" pitchFamily="18" charset="0"/>
                <a:cs typeface="Times New Roman" pitchFamily="18" charset="0"/>
              </a:rPr>
              <a:t>:</a:t>
            </a:r>
          </a:p>
        </p:txBody>
      </p:sp>
      <p:sp>
        <p:nvSpPr>
          <p:cNvPr id="3" name="Прямоугольник 2">
            <a:extLst>
              <a:ext uri="{FF2B5EF4-FFF2-40B4-BE49-F238E27FC236}">
                <a16:creationId xmlns:a16="http://schemas.microsoft.com/office/drawing/2014/main" id="{F6E7A1F5-CD52-42A7-8896-19FB4B12BCE2}"/>
              </a:ext>
            </a:extLst>
          </p:cNvPr>
          <p:cNvSpPr/>
          <p:nvPr/>
        </p:nvSpPr>
        <p:spPr>
          <a:xfrm>
            <a:off x="1187624" y="1358771"/>
            <a:ext cx="5328592" cy="3108543"/>
          </a:xfrm>
          <a:prstGeom prst="rect">
            <a:avLst/>
          </a:prstGeom>
        </p:spPr>
        <p:txBody>
          <a:bodyPr wrap="square">
            <a:spAutoFit/>
          </a:bodyPr>
          <a:lstStyle/>
          <a:p>
            <a:r>
              <a:rPr lang="en-US" sz="2800" b="1" dirty="0" err="1">
                <a:solidFill>
                  <a:srgbClr val="231F20"/>
                </a:solidFill>
                <a:latin typeface="+mj-lt"/>
              </a:rPr>
              <a:t>int</a:t>
            </a:r>
            <a:r>
              <a:rPr lang="en-US" sz="2800" b="1" dirty="0">
                <a:solidFill>
                  <a:srgbClr val="231F20"/>
                </a:solidFill>
                <a:latin typeface="+mj-lt"/>
              </a:rPr>
              <a:t>[] </a:t>
            </a:r>
            <a:r>
              <a:rPr lang="en-US" sz="2800" b="1" dirty="0" err="1">
                <a:solidFill>
                  <a:srgbClr val="231F20"/>
                </a:solidFill>
                <a:latin typeface="+mj-lt"/>
              </a:rPr>
              <a:t>mySet</a:t>
            </a:r>
            <a:r>
              <a:rPr lang="en-US" sz="2800" b="1" dirty="0">
                <a:solidFill>
                  <a:srgbClr val="231F20"/>
                </a:solidFill>
                <a:latin typeface="+mj-lt"/>
              </a:rPr>
              <a:t> = new </a:t>
            </a:r>
            <a:r>
              <a:rPr lang="en-US" sz="2800" b="1" dirty="0" err="1">
                <a:solidFill>
                  <a:srgbClr val="231F20"/>
                </a:solidFill>
                <a:latin typeface="+mj-lt"/>
              </a:rPr>
              <a:t>int</a:t>
            </a:r>
            <a:r>
              <a:rPr lang="en-US" sz="2800" b="1" dirty="0">
                <a:solidFill>
                  <a:srgbClr val="231F20"/>
                </a:solidFill>
                <a:latin typeface="+mj-lt"/>
              </a:rPr>
              <a:t>[5];</a:t>
            </a:r>
            <a:endParaRPr lang="kk-KZ" sz="2800" b="1" dirty="0">
              <a:solidFill>
                <a:srgbClr val="231F20"/>
              </a:solidFill>
              <a:latin typeface="+mj-lt"/>
            </a:endParaRPr>
          </a:p>
          <a:p>
            <a:r>
              <a:rPr lang="en-US" sz="2800" b="1" dirty="0" err="1">
                <a:solidFill>
                  <a:srgbClr val="231F20"/>
                </a:solidFill>
                <a:latin typeface="+mj-lt"/>
              </a:rPr>
              <a:t>mySet</a:t>
            </a:r>
            <a:r>
              <a:rPr lang="en-US" sz="2800" b="1" dirty="0">
                <a:solidFill>
                  <a:srgbClr val="231F20"/>
                </a:solidFill>
                <a:latin typeface="+mj-lt"/>
              </a:rPr>
              <a:t>[0] = 1;</a:t>
            </a:r>
            <a:br>
              <a:rPr lang="en-US" sz="2800" b="1" dirty="0">
                <a:solidFill>
                  <a:srgbClr val="231F20"/>
                </a:solidFill>
                <a:latin typeface="+mj-lt"/>
              </a:rPr>
            </a:br>
            <a:r>
              <a:rPr lang="en-US" sz="2800" b="1" dirty="0" err="1">
                <a:solidFill>
                  <a:srgbClr val="231F20"/>
                </a:solidFill>
                <a:latin typeface="+mj-lt"/>
              </a:rPr>
              <a:t>mySet</a:t>
            </a:r>
            <a:r>
              <a:rPr lang="en-US" sz="2800" b="1" dirty="0">
                <a:solidFill>
                  <a:srgbClr val="231F20"/>
                </a:solidFill>
                <a:latin typeface="+mj-lt"/>
              </a:rPr>
              <a:t>[1] = 2;</a:t>
            </a:r>
            <a:br>
              <a:rPr lang="en-US" sz="2800" b="1" dirty="0">
                <a:solidFill>
                  <a:srgbClr val="231F20"/>
                </a:solidFill>
                <a:latin typeface="+mj-lt"/>
              </a:rPr>
            </a:br>
            <a:r>
              <a:rPr lang="en-US" sz="2800" b="1" dirty="0" err="1">
                <a:solidFill>
                  <a:srgbClr val="231F20"/>
                </a:solidFill>
                <a:latin typeface="+mj-lt"/>
              </a:rPr>
              <a:t>mySet</a:t>
            </a:r>
            <a:r>
              <a:rPr lang="en-US" sz="2800" b="1" dirty="0">
                <a:solidFill>
                  <a:srgbClr val="231F20"/>
                </a:solidFill>
                <a:latin typeface="+mj-lt"/>
              </a:rPr>
              <a:t>[2] = 3;</a:t>
            </a:r>
            <a:br>
              <a:rPr lang="en-US" sz="2800" b="1" dirty="0">
                <a:solidFill>
                  <a:srgbClr val="231F20"/>
                </a:solidFill>
                <a:latin typeface="+mj-lt"/>
              </a:rPr>
            </a:br>
            <a:r>
              <a:rPr lang="en-US" sz="2800" b="1" dirty="0" err="1">
                <a:solidFill>
                  <a:srgbClr val="231F20"/>
                </a:solidFill>
                <a:latin typeface="+mj-lt"/>
              </a:rPr>
              <a:t>mySet</a:t>
            </a:r>
            <a:r>
              <a:rPr lang="en-US" sz="2800" b="1" dirty="0">
                <a:solidFill>
                  <a:srgbClr val="231F20"/>
                </a:solidFill>
                <a:latin typeface="+mj-lt"/>
              </a:rPr>
              <a:t>[3] = 4;</a:t>
            </a:r>
            <a:br>
              <a:rPr lang="en-US" sz="2800" b="1" dirty="0">
                <a:solidFill>
                  <a:srgbClr val="231F20"/>
                </a:solidFill>
                <a:latin typeface="+mj-lt"/>
              </a:rPr>
            </a:br>
            <a:r>
              <a:rPr lang="en-US" sz="2800" b="1" dirty="0" err="1">
                <a:solidFill>
                  <a:srgbClr val="231F20"/>
                </a:solidFill>
                <a:latin typeface="+mj-lt"/>
              </a:rPr>
              <a:t>mySet</a:t>
            </a:r>
            <a:r>
              <a:rPr lang="en-US" sz="2800" b="1" dirty="0">
                <a:solidFill>
                  <a:srgbClr val="231F20"/>
                </a:solidFill>
                <a:latin typeface="+mj-lt"/>
              </a:rPr>
              <a:t>[4] = 5;</a:t>
            </a:r>
            <a:r>
              <a:rPr lang="en-US" sz="2800" b="1" dirty="0">
                <a:latin typeface="+mj-lt"/>
              </a:rPr>
              <a:t> </a:t>
            </a:r>
            <a:br>
              <a:rPr lang="en-US" sz="2800" b="1" dirty="0">
                <a:latin typeface="+mj-lt"/>
              </a:rPr>
            </a:br>
            <a:endParaRPr lang="ru-RU" sz="2800" b="1" dirty="0">
              <a:latin typeface="+mj-lt"/>
            </a:endParaRPr>
          </a:p>
        </p:txBody>
      </p:sp>
      <p:sp>
        <p:nvSpPr>
          <p:cNvPr id="4" name="Прямоугольник 3">
            <a:extLst>
              <a:ext uri="{FF2B5EF4-FFF2-40B4-BE49-F238E27FC236}">
                <a16:creationId xmlns:a16="http://schemas.microsoft.com/office/drawing/2014/main" id="{EA412FFF-F1E7-4F62-8D05-11224A6D8903}"/>
              </a:ext>
            </a:extLst>
          </p:cNvPr>
          <p:cNvSpPr/>
          <p:nvPr/>
        </p:nvSpPr>
        <p:spPr>
          <a:xfrm>
            <a:off x="647564" y="4221088"/>
            <a:ext cx="7632848" cy="1200329"/>
          </a:xfrm>
          <a:prstGeom prst="rect">
            <a:avLst/>
          </a:prstGeom>
        </p:spPr>
        <p:txBody>
          <a:bodyPr wrap="square">
            <a:spAutoFit/>
          </a:bodyPr>
          <a:lstStyle/>
          <a:p>
            <a:pPr indent="457200"/>
            <a:r>
              <a:rPr lang="ru-RU" sz="2400" dirty="0" err="1">
                <a:latin typeface="Times New Roman" panose="02020603050405020304" pitchFamily="18" charset="0"/>
                <a:cs typeface="Times New Roman" panose="02020603050405020304" pitchFamily="18" charset="0"/>
              </a:rPr>
              <a:t>Мысалда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массивтің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бірінші</a:t>
            </a:r>
            <a:r>
              <a:rPr lang="ru-RU" sz="2400" dirty="0">
                <a:latin typeface="Times New Roman" panose="02020603050405020304" pitchFamily="18" charset="0"/>
                <a:cs typeface="Times New Roman" panose="02020603050405020304" pitchFamily="18" charset="0"/>
              </a:rPr>
              <a:t> элемент </a:t>
            </a:r>
            <a:r>
              <a:rPr lang="ru-RU" sz="2400" dirty="0" err="1">
                <a:latin typeface="Times New Roman" panose="02020603050405020304" pitchFamily="18" charset="0"/>
                <a:cs typeface="Times New Roman" panose="02020603050405020304" pitchFamily="18" charset="0"/>
              </a:rPr>
              <a:t>индексі</a:t>
            </a:r>
            <a:r>
              <a:rPr lang="ru-RU" sz="2400" dirty="0">
                <a:latin typeface="Times New Roman" panose="02020603050405020304" pitchFamily="18" charset="0"/>
                <a:cs typeface="Times New Roman" panose="02020603050405020304" pitchFamily="18" charset="0"/>
              </a:rPr>
              <a:t>  </a:t>
            </a:r>
            <a:r>
              <a:rPr lang="ru-RU" sz="2400" b="1" dirty="0">
                <a:latin typeface="Times New Roman" panose="02020603050405020304" pitchFamily="18" charset="0"/>
                <a:cs typeface="Times New Roman" panose="02020603050405020304" pitchFamily="18" charset="0"/>
              </a:rPr>
              <a:t>0</a:t>
            </a:r>
            <a:r>
              <a:rPr lang="ru-RU" sz="2400" dirty="0">
                <a:latin typeface="Times New Roman" panose="02020603050405020304" pitchFamily="18" charset="0"/>
                <a:cs typeface="Times New Roman" panose="02020603050405020304" pitchFamily="18" charset="0"/>
              </a:rPr>
              <a:t>-ге, ал </a:t>
            </a:r>
            <a:r>
              <a:rPr lang="ru-RU" sz="2400" dirty="0" err="1">
                <a:latin typeface="Times New Roman" panose="02020603050405020304" pitchFamily="18" charset="0"/>
                <a:cs typeface="Times New Roman" panose="02020603050405020304" pitchFamily="18" charset="0"/>
              </a:rPr>
              <a:t>екінші</a:t>
            </a:r>
            <a:r>
              <a:rPr lang="ru-RU" sz="2400" dirty="0">
                <a:latin typeface="Times New Roman" panose="02020603050405020304" pitchFamily="18" charset="0"/>
                <a:cs typeface="Times New Roman" panose="02020603050405020304" pitchFamily="18" charset="0"/>
              </a:rPr>
              <a:t>  элемент </a:t>
            </a:r>
            <a:r>
              <a:rPr lang="ru-RU" sz="2400" dirty="0" err="1">
                <a:latin typeface="Times New Roman" panose="02020603050405020304" pitchFamily="18" charset="0"/>
                <a:cs typeface="Times New Roman" panose="02020603050405020304" pitchFamily="18" charset="0"/>
              </a:rPr>
              <a:t>индексі</a:t>
            </a:r>
            <a:r>
              <a:rPr lang="ru-RU" sz="2400" dirty="0">
                <a:latin typeface="Times New Roman" panose="02020603050405020304" pitchFamily="18" charset="0"/>
                <a:cs typeface="Times New Roman" panose="02020603050405020304" pitchFamily="18" charset="0"/>
              </a:rPr>
              <a:t>  </a:t>
            </a:r>
            <a:r>
              <a:rPr lang="ru-RU" sz="2400" b="1" dirty="0">
                <a:latin typeface="Times New Roman" panose="02020603050405020304" pitchFamily="18" charset="0"/>
                <a:cs typeface="Times New Roman" panose="02020603050405020304" pitchFamily="18" charset="0"/>
              </a:rPr>
              <a:t>1</a:t>
            </a:r>
            <a:r>
              <a:rPr lang="ru-RU" sz="2400" dirty="0">
                <a:latin typeface="Times New Roman" panose="02020603050405020304" pitchFamily="18" charset="0"/>
                <a:cs typeface="Times New Roman" panose="02020603050405020304" pitchFamily="18" charset="0"/>
              </a:rPr>
              <a:t>-ге </a:t>
            </a:r>
            <a:r>
              <a:rPr lang="ru-RU" sz="2400" dirty="0" err="1">
                <a:latin typeface="Times New Roman" panose="02020603050405020304" pitchFamily="18" charset="0"/>
                <a:cs typeface="Times New Roman" panose="02020603050405020304" pitchFamily="18" charset="0"/>
              </a:rPr>
              <a:t>тең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Соңғы</a:t>
            </a:r>
            <a:r>
              <a:rPr lang="ru-RU" sz="2400" dirty="0">
                <a:latin typeface="Times New Roman" panose="02020603050405020304" pitchFamily="18" charset="0"/>
                <a:cs typeface="Times New Roman" panose="02020603050405020304" pitchFamily="18" charset="0"/>
              </a:rPr>
              <a:t> элемент </a:t>
            </a:r>
            <a:r>
              <a:rPr lang="ru-RU" sz="2400" dirty="0" err="1">
                <a:latin typeface="Times New Roman" panose="02020603050405020304" pitchFamily="18" charset="0"/>
                <a:cs typeface="Times New Roman" panose="02020603050405020304" pitchFamily="18" charset="0"/>
              </a:rPr>
              <a:t>индексі</a:t>
            </a:r>
            <a:r>
              <a:rPr lang="ru-RU" sz="2400" dirty="0">
                <a:latin typeface="Times New Roman" panose="02020603050405020304" pitchFamily="18" charset="0"/>
                <a:cs typeface="Times New Roman" panose="02020603050405020304" pitchFamily="18" charset="0"/>
              </a:rPr>
              <a:t> </a:t>
            </a:r>
            <a:r>
              <a:rPr lang="ru-RU" sz="2400" b="1" dirty="0">
                <a:latin typeface="Times New Roman" panose="02020603050405020304" pitchFamily="18" charset="0"/>
                <a:cs typeface="Times New Roman" panose="02020603050405020304" pitchFamily="18" charset="0"/>
              </a:rPr>
              <a:t>4</a:t>
            </a:r>
            <a:r>
              <a:rPr lang="ru-RU" sz="2400" dirty="0">
                <a:latin typeface="Times New Roman" panose="02020603050405020304" pitchFamily="18" charset="0"/>
                <a:cs typeface="Times New Roman" panose="02020603050405020304" pitchFamily="18" charset="0"/>
              </a:rPr>
              <a:t>-ке </a:t>
            </a:r>
            <a:r>
              <a:rPr lang="ru-RU" sz="2400" dirty="0" err="1">
                <a:latin typeface="Times New Roman" panose="02020603050405020304" pitchFamily="18" charset="0"/>
                <a:cs typeface="Times New Roman" panose="02020603050405020304" pitchFamily="18" charset="0"/>
              </a:rPr>
              <a:t>тең</a:t>
            </a:r>
            <a:r>
              <a:rPr lang="ru-RU"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81432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65472" y="1180366"/>
            <a:ext cx="7776864" cy="1569660"/>
          </a:xfrm>
          <a:prstGeom prst="rect">
            <a:avLst/>
          </a:prstGeom>
        </p:spPr>
        <p:txBody>
          <a:bodyPr wrap="square">
            <a:spAutoFit/>
          </a:bodyPr>
          <a:lstStyle/>
          <a:p>
            <a:r>
              <a:rPr lang="kk-KZ" sz="2400" dirty="0">
                <a:latin typeface="Times New Roman" pitchFamily="18" charset="0"/>
                <a:cs typeface="Times New Roman" pitchFamily="18" charset="0"/>
              </a:rPr>
              <a:t>Бағдарламада массивті сипаттау екі кезеңнен тұрады: </a:t>
            </a:r>
          </a:p>
          <a:p>
            <a:pPr marL="342900" indent="-342900">
              <a:buFont typeface="Arial" pitchFamily="34" charset="0"/>
              <a:buChar char="•"/>
            </a:pPr>
            <a:r>
              <a:rPr lang="kk-KZ" sz="2400" b="1" dirty="0">
                <a:latin typeface="Times New Roman" pitchFamily="18" charset="0"/>
                <a:cs typeface="Times New Roman" pitchFamily="18" charset="0"/>
              </a:rPr>
              <a:t>массивті жариялау</a:t>
            </a:r>
            <a:r>
              <a:rPr lang="kk-KZ" sz="2400" dirty="0">
                <a:latin typeface="Times New Roman" pitchFamily="18" charset="0"/>
                <a:cs typeface="Times New Roman" pitchFamily="18" charset="0"/>
              </a:rPr>
              <a:t> </a:t>
            </a:r>
          </a:p>
          <a:p>
            <a:pPr marL="342900" indent="-342900">
              <a:buFont typeface="Arial" pitchFamily="34" charset="0"/>
              <a:buChar char="•"/>
            </a:pPr>
            <a:r>
              <a:rPr lang="kk-KZ" sz="2400" b="1" dirty="0">
                <a:latin typeface="Times New Roman" pitchFamily="18" charset="0"/>
                <a:cs typeface="Times New Roman" pitchFamily="18" charset="0"/>
              </a:rPr>
              <a:t>массив</a:t>
            </a:r>
            <a:r>
              <a:rPr lang="kk-KZ" sz="2400" dirty="0">
                <a:latin typeface="Times New Roman" pitchFamily="18" charset="0"/>
                <a:cs typeface="Times New Roman" pitchFamily="18" charset="0"/>
              </a:rPr>
              <a:t> </a:t>
            </a:r>
            <a:r>
              <a:rPr lang="kk-KZ" sz="2400" b="1" dirty="0">
                <a:latin typeface="Times New Roman" pitchFamily="18" charset="0"/>
                <a:cs typeface="Times New Roman" pitchFamily="18" charset="0"/>
              </a:rPr>
              <a:t>инициализациясы</a:t>
            </a:r>
            <a:r>
              <a:rPr lang="kk-KZ" sz="2400" dirty="0">
                <a:latin typeface="Times New Roman" pitchFamily="18" charset="0"/>
                <a:cs typeface="Times New Roman" pitchFamily="18" charset="0"/>
              </a:rPr>
              <a:t>. </a:t>
            </a:r>
            <a:endParaRPr lang="ru-RU" sz="2400" dirty="0">
              <a:latin typeface="Times New Roman" pitchFamily="18" charset="0"/>
              <a:cs typeface="Times New Roman" pitchFamily="18" charset="0"/>
            </a:endParaRPr>
          </a:p>
          <a:p>
            <a:pPr indent="457200" algn="just"/>
            <a:endParaRPr lang="ru-RU" sz="2400" dirty="0">
              <a:latin typeface="Times New Roman" pitchFamily="18" charset="0"/>
              <a:cs typeface="Times New Roman" pitchFamily="18" charset="0"/>
            </a:endParaRPr>
          </a:p>
        </p:txBody>
      </p:sp>
      <p:sp>
        <p:nvSpPr>
          <p:cNvPr id="3" name="Прямоугольник 2"/>
          <p:cNvSpPr/>
          <p:nvPr/>
        </p:nvSpPr>
        <p:spPr>
          <a:xfrm>
            <a:off x="1043608" y="804054"/>
            <a:ext cx="1952779" cy="400110"/>
          </a:xfrm>
          <a:prstGeom prst="rect">
            <a:avLst/>
          </a:prstGeom>
        </p:spPr>
        <p:txBody>
          <a:bodyPr wrap="none">
            <a:spAutoFit/>
          </a:bodyPr>
          <a:lstStyle/>
          <a:p>
            <a:r>
              <a:rPr lang="kk-KZ" sz="2000" b="1" dirty="0">
                <a:latin typeface="Times New Roman" pitchFamily="18" charset="0"/>
                <a:cs typeface="Times New Roman" pitchFamily="18" charset="0"/>
              </a:rPr>
              <a:t>Массив ұғымы</a:t>
            </a:r>
            <a:endParaRPr lang="ru-RU" sz="2000" b="1" dirty="0">
              <a:latin typeface="Times New Roman" pitchFamily="18" charset="0"/>
              <a:cs typeface="Times New Roman" pitchFamily="18" charset="0"/>
            </a:endParaRPr>
          </a:p>
        </p:txBody>
      </p:sp>
      <p:sp>
        <p:nvSpPr>
          <p:cNvPr id="4" name="Прямоугольник 3"/>
          <p:cNvSpPr/>
          <p:nvPr/>
        </p:nvSpPr>
        <p:spPr>
          <a:xfrm>
            <a:off x="3707904" y="63478"/>
            <a:ext cx="2139240" cy="523220"/>
          </a:xfrm>
          <a:prstGeom prst="rect">
            <a:avLst/>
          </a:prstGeom>
        </p:spPr>
        <p:txBody>
          <a:bodyPr wrap="none">
            <a:spAutoFit/>
          </a:bodyPr>
          <a:lstStyle/>
          <a:p>
            <a:r>
              <a:rPr lang="x-none" sz="2800" b="1"/>
              <a:t>МАССИВТЕР </a:t>
            </a:r>
            <a:endParaRPr lang="ru-RU" sz="2800" b="1" dirty="0"/>
          </a:p>
        </p:txBody>
      </p:sp>
      <p:sp>
        <p:nvSpPr>
          <p:cNvPr id="5" name="Прямоугольник 4"/>
          <p:cNvSpPr/>
          <p:nvPr/>
        </p:nvSpPr>
        <p:spPr>
          <a:xfrm>
            <a:off x="361416" y="2395989"/>
            <a:ext cx="8280920" cy="1938992"/>
          </a:xfrm>
          <a:prstGeom prst="rect">
            <a:avLst/>
          </a:prstGeom>
        </p:spPr>
        <p:txBody>
          <a:bodyPr wrap="square">
            <a:spAutoFit/>
          </a:bodyPr>
          <a:lstStyle/>
          <a:p>
            <a:pPr indent="457200" algn="just"/>
            <a:r>
              <a:rPr lang="kk-KZ" sz="2000" dirty="0">
                <a:latin typeface="Times New Roman" pitchFamily="18" charset="0"/>
                <a:cs typeface="Times New Roman" pitchFamily="18" charset="0"/>
              </a:rPr>
              <a:t>Массивті жариялауда айнымалы типі мен аты анықталады</a:t>
            </a:r>
            <a:r>
              <a:rPr lang="ru-RU" sz="2000" dirty="0">
                <a:latin typeface="Times New Roman" pitchFamily="18" charset="0"/>
                <a:cs typeface="Times New Roman" pitchFamily="18" charset="0"/>
              </a:rPr>
              <a:t>, </a:t>
            </a:r>
            <a:r>
              <a:rPr lang="kk-KZ" sz="2000" dirty="0">
                <a:latin typeface="Times New Roman" pitchFamily="18" charset="0"/>
                <a:cs typeface="Times New Roman" pitchFamily="18" charset="0"/>
              </a:rPr>
              <a:t>мысалы</a:t>
            </a:r>
            <a:r>
              <a:rPr lang="ru-RU" sz="2000" dirty="0">
                <a:latin typeface="Times New Roman" pitchFamily="18" charset="0"/>
                <a:cs typeface="Times New Roman" pitchFamily="18" charset="0"/>
              </a:rPr>
              <a:t>:</a:t>
            </a:r>
          </a:p>
          <a:p>
            <a:pPr indent="457200" algn="just"/>
            <a:r>
              <a:rPr lang="en-US" sz="2000" b="1" dirty="0" err="1">
                <a:latin typeface="Times New Roman" pitchFamily="18" charset="0"/>
                <a:cs typeface="Times New Roman" pitchFamily="18" charset="0"/>
              </a:rPr>
              <a:t>int</a:t>
            </a:r>
            <a:r>
              <a:rPr lang="ru-RU" sz="2000" b="1" dirty="0">
                <a:latin typeface="Times New Roman" pitchFamily="18" charset="0"/>
                <a:cs typeface="Times New Roman" pitchFamily="18" charset="0"/>
              </a:rPr>
              <a:t>[ ] </a:t>
            </a:r>
            <a:r>
              <a:rPr lang="en-US" sz="2000" b="1" dirty="0">
                <a:latin typeface="Times New Roman" pitchFamily="18" charset="0"/>
                <a:cs typeface="Times New Roman" pitchFamily="18" charset="0"/>
              </a:rPr>
              <a:t>mas</a:t>
            </a:r>
            <a:r>
              <a:rPr lang="kk-KZ" sz="2000" b="1" dirty="0">
                <a:latin typeface="Times New Roman" pitchFamily="18" charset="0"/>
                <a:cs typeface="Times New Roman" pitchFamily="18" charset="0"/>
              </a:rPr>
              <a:t>1</a:t>
            </a:r>
            <a:r>
              <a:rPr lang="ru-RU" sz="2000" b="1" dirty="0">
                <a:latin typeface="Times New Roman" pitchFamily="18" charset="0"/>
                <a:cs typeface="Times New Roman" pitchFamily="18" charset="0"/>
              </a:rPr>
              <a:t>;     - </a:t>
            </a:r>
            <a:r>
              <a:rPr lang="kk-KZ" sz="2000" dirty="0">
                <a:latin typeface="Times New Roman" pitchFamily="18" charset="0"/>
                <a:cs typeface="Times New Roman" pitchFamily="18" charset="0"/>
              </a:rPr>
              <a:t>атауы </a:t>
            </a:r>
            <a:r>
              <a:rPr lang="en-US" sz="2000" b="1" dirty="0">
                <a:latin typeface="Times New Roman" pitchFamily="18" charset="0"/>
                <a:cs typeface="Times New Roman" pitchFamily="18" charset="0"/>
              </a:rPr>
              <a:t>mas</a:t>
            </a:r>
            <a:r>
              <a:rPr lang="kk-KZ" sz="2000" b="1" dirty="0">
                <a:latin typeface="Times New Roman" pitchFamily="18" charset="0"/>
                <a:cs typeface="Times New Roman" pitchFamily="18" charset="0"/>
              </a:rPr>
              <a:t>1</a:t>
            </a:r>
            <a:r>
              <a:rPr lang="en-US" sz="2000" dirty="0">
                <a:latin typeface="Times New Roman" pitchFamily="18" charset="0"/>
                <a:cs typeface="Times New Roman" pitchFamily="18" charset="0"/>
              </a:rPr>
              <a:t> </a:t>
            </a:r>
            <a:r>
              <a:rPr lang="kk-KZ" sz="2000" dirty="0">
                <a:latin typeface="Times New Roman" pitchFamily="18" charset="0"/>
                <a:cs typeface="Times New Roman" pitchFamily="18" charset="0"/>
              </a:rPr>
              <a:t>болатын бүтін айнымалылар </a:t>
            </a:r>
            <a:r>
              <a:rPr lang="ru-RU" sz="2000" dirty="0">
                <a:latin typeface="Times New Roman" pitchFamily="18" charset="0"/>
                <a:cs typeface="Times New Roman" pitchFamily="18" charset="0"/>
              </a:rPr>
              <a:t>массив</a:t>
            </a:r>
            <a:r>
              <a:rPr lang="kk-KZ" sz="2000" dirty="0">
                <a:latin typeface="Times New Roman" pitchFamily="18" charset="0"/>
                <a:cs typeface="Times New Roman" pitchFamily="18" charset="0"/>
              </a:rPr>
              <a:t>ін жариялау,</a:t>
            </a:r>
            <a:endParaRPr lang="ru-RU" sz="2000" b="1" dirty="0">
              <a:latin typeface="Times New Roman" pitchFamily="18" charset="0"/>
              <a:cs typeface="Times New Roman" pitchFamily="18" charset="0"/>
            </a:endParaRPr>
          </a:p>
          <a:p>
            <a:pPr indent="457200" algn="just"/>
            <a:r>
              <a:rPr lang="en-US" sz="2000" b="1" dirty="0">
                <a:latin typeface="Times New Roman" pitchFamily="18" charset="0"/>
                <a:cs typeface="Times New Roman" pitchFamily="18" charset="0"/>
              </a:rPr>
              <a:t>double</a:t>
            </a:r>
            <a:r>
              <a:rPr lang="ru-RU" sz="2000" b="1" dirty="0">
                <a:latin typeface="Times New Roman" pitchFamily="18" charset="0"/>
                <a:cs typeface="Times New Roman" pitchFamily="18" charset="0"/>
              </a:rPr>
              <a:t>[ ] </a:t>
            </a:r>
            <a:r>
              <a:rPr lang="en-US" sz="2000" b="1" dirty="0">
                <a:latin typeface="Times New Roman" pitchFamily="18" charset="0"/>
                <a:cs typeface="Times New Roman" pitchFamily="18" charset="0"/>
              </a:rPr>
              <a:t>mas</a:t>
            </a:r>
            <a:r>
              <a:rPr lang="kk-KZ" sz="2000" b="1" dirty="0">
                <a:latin typeface="Times New Roman" pitchFamily="18" charset="0"/>
                <a:cs typeface="Times New Roman" pitchFamily="18" charset="0"/>
              </a:rPr>
              <a:t>2</a:t>
            </a:r>
            <a:r>
              <a:rPr lang="ru-RU" sz="2000" b="1" dirty="0">
                <a:latin typeface="Times New Roman" pitchFamily="18" charset="0"/>
                <a:cs typeface="Times New Roman" pitchFamily="18" charset="0"/>
              </a:rPr>
              <a:t>;  - </a:t>
            </a:r>
            <a:r>
              <a:rPr lang="kk-KZ" sz="2000" dirty="0">
                <a:latin typeface="Times New Roman" pitchFamily="18" charset="0"/>
                <a:cs typeface="Times New Roman" pitchFamily="18" charset="0"/>
              </a:rPr>
              <a:t>атауы </a:t>
            </a:r>
            <a:r>
              <a:rPr lang="en-US" sz="2000" b="1" dirty="0">
                <a:latin typeface="Times New Roman" pitchFamily="18" charset="0"/>
                <a:cs typeface="Times New Roman" pitchFamily="18" charset="0"/>
              </a:rPr>
              <a:t>mas</a:t>
            </a:r>
            <a:r>
              <a:rPr lang="kk-KZ" sz="2000" b="1" dirty="0">
                <a:latin typeface="Times New Roman" pitchFamily="18" charset="0"/>
                <a:cs typeface="Times New Roman" pitchFamily="18" charset="0"/>
              </a:rPr>
              <a:t>2</a:t>
            </a:r>
            <a:r>
              <a:rPr lang="en-US" sz="2000" dirty="0">
                <a:latin typeface="Times New Roman" pitchFamily="18" charset="0"/>
                <a:cs typeface="Times New Roman" pitchFamily="18" charset="0"/>
              </a:rPr>
              <a:t> </a:t>
            </a:r>
            <a:r>
              <a:rPr lang="kk-KZ" sz="2000" dirty="0">
                <a:latin typeface="Times New Roman" pitchFamily="18" charset="0"/>
                <a:cs typeface="Times New Roman" pitchFamily="18" charset="0"/>
              </a:rPr>
              <a:t>болатын нақты айнымалылар </a:t>
            </a:r>
            <a:r>
              <a:rPr lang="ru-RU" sz="2000" dirty="0">
                <a:latin typeface="Times New Roman" pitchFamily="18" charset="0"/>
                <a:cs typeface="Times New Roman" pitchFamily="18" charset="0"/>
              </a:rPr>
              <a:t>массив</a:t>
            </a:r>
            <a:r>
              <a:rPr lang="kk-KZ" sz="2000" dirty="0">
                <a:latin typeface="Times New Roman" pitchFamily="18" charset="0"/>
                <a:cs typeface="Times New Roman" pitchFamily="18" charset="0"/>
              </a:rPr>
              <a:t>ін жариялау. </a:t>
            </a:r>
            <a:endParaRPr lang="ru-RU" sz="2000" dirty="0">
              <a:latin typeface="Times New Roman" pitchFamily="18" charset="0"/>
              <a:cs typeface="Times New Roman" pitchFamily="18" charset="0"/>
            </a:endParaRPr>
          </a:p>
          <a:p>
            <a:endParaRPr lang="ru-RU" sz="2000" b="1" dirty="0">
              <a:latin typeface="Times New Roman" pitchFamily="18" charset="0"/>
              <a:cs typeface="Times New Roman" pitchFamily="18" charset="0"/>
            </a:endParaRPr>
          </a:p>
        </p:txBody>
      </p:sp>
      <p:sp>
        <p:nvSpPr>
          <p:cNvPr id="7" name="Прямоугольник 6">
            <a:extLst>
              <a:ext uri="{FF2B5EF4-FFF2-40B4-BE49-F238E27FC236}">
                <a16:creationId xmlns:a16="http://schemas.microsoft.com/office/drawing/2014/main" id="{29DE90A3-EC07-4783-BCCA-8DBE28BBEC2D}"/>
              </a:ext>
            </a:extLst>
          </p:cNvPr>
          <p:cNvSpPr/>
          <p:nvPr/>
        </p:nvSpPr>
        <p:spPr>
          <a:xfrm>
            <a:off x="683568" y="4107975"/>
            <a:ext cx="7776864" cy="2246769"/>
          </a:xfrm>
          <a:prstGeom prst="rect">
            <a:avLst/>
          </a:prstGeom>
        </p:spPr>
        <p:txBody>
          <a:bodyPr wrap="square">
            <a:spAutoFit/>
          </a:bodyPr>
          <a:lstStyle/>
          <a:p>
            <a:pPr indent="457200" algn="just"/>
            <a:r>
              <a:rPr lang="kk-KZ" sz="2000" dirty="0">
                <a:latin typeface="Times New Roman" pitchFamily="18" charset="0"/>
                <a:cs typeface="Times New Roman" pitchFamily="18" charset="0"/>
              </a:rPr>
              <a:t>Бұл орайда бағдарлама компиляциясы барысында бағдарлама стегінде мәндері “нөль” </a:t>
            </a:r>
            <a:r>
              <a:rPr lang="en-US" sz="2000" dirty="0">
                <a:latin typeface="Times New Roman" pitchFamily="18" charset="0"/>
                <a:cs typeface="Times New Roman" pitchFamily="18" charset="0"/>
              </a:rPr>
              <a:t>mas</a:t>
            </a:r>
            <a:r>
              <a:rPr lang="kk-KZ" sz="2000" dirty="0">
                <a:latin typeface="Times New Roman" pitchFamily="18" charset="0"/>
                <a:cs typeface="Times New Roman" pitchFamily="18" charset="0"/>
              </a:rPr>
              <a:t>1 және </a:t>
            </a:r>
            <a:r>
              <a:rPr lang="en-US" sz="2000" dirty="0">
                <a:latin typeface="Times New Roman" pitchFamily="18" charset="0"/>
                <a:cs typeface="Times New Roman" pitchFamily="18" charset="0"/>
              </a:rPr>
              <a:t>mas</a:t>
            </a:r>
            <a:r>
              <a:rPr lang="kk-KZ" sz="2000" dirty="0">
                <a:latin typeface="Times New Roman" pitchFamily="18" charset="0"/>
                <a:cs typeface="Times New Roman" pitchFamily="18" charset="0"/>
              </a:rPr>
              <a:t>2 массивтердің аттаулары  жазылады. </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 Массив айнымалыларына үйіндіде (куча)  компьютер жадысы бөлінеді, мысалы,</a:t>
            </a:r>
            <a:r>
              <a:rPr lang="en-US" sz="2000" dirty="0">
                <a:latin typeface="Times New Roman" pitchFamily="18" charset="0"/>
                <a:cs typeface="Times New Roman" pitchFamily="18" charset="0"/>
              </a:rPr>
              <a:t> </a:t>
            </a:r>
            <a:r>
              <a:rPr lang="kk-KZ" sz="2000" dirty="0">
                <a:latin typeface="Times New Roman" pitchFamily="18" charset="0"/>
                <a:cs typeface="Times New Roman" pitchFamily="18" charset="0"/>
              </a:rPr>
              <a:t>ол массив инициализациясынан бастап басталаы.</a:t>
            </a:r>
            <a:endParaRPr lang="ru-RU" sz="2000" dirty="0">
              <a:latin typeface="Times New Roman" pitchFamily="18" charset="0"/>
              <a:cs typeface="Times New Roman" pitchFamily="18" charset="0"/>
            </a:endParaRPr>
          </a:p>
          <a:p>
            <a:pPr indent="457200" algn="just"/>
            <a:r>
              <a:rPr lang="en-US" sz="2000" dirty="0" err="1">
                <a:latin typeface="Times New Roman" pitchFamily="18" charset="0"/>
                <a:cs typeface="Times New Roman" pitchFamily="18" charset="0"/>
              </a:rPr>
              <a:t>masi</a:t>
            </a:r>
            <a:r>
              <a:rPr lang="en-US" sz="2000" dirty="0">
                <a:latin typeface="Times New Roman" pitchFamily="18" charset="0"/>
                <a:cs typeface="Times New Roman" pitchFamily="18" charset="0"/>
              </a:rPr>
              <a:t> = new </a:t>
            </a:r>
            <a:r>
              <a:rPr lang="en-US" sz="2000" dirty="0" err="1">
                <a:latin typeface="Times New Roman" pitchFamily="18" charset="0"/>
                <a:cs typeface="Times New Roman" pitchFamily="18" charset="0"/>
              </a:rPr>
              <a:t>int</a:t>
            </a:r>
            <a:r>
              <a:rPr lang="en-US" sz="2000" dirty="0">
                <a:latin typeface="Times New Roman" pitchFamily="18" charset="0"/>
                <a:cs typeface="Times New Roman" pitchFamily="18" charset="0"/>
              </a:rPr>
              <a:t>[10];</a:t>
            </a:r>
            <a:endParaRPr lang="ru-RU" sz="2000" dirty="0">
              <a:latin typeface="Times New Roman" pitchFamily="18" charset="0"/>
              <a:cs typeface="Times New Roman" pitchFamily="18" charset="0"/>
            </a:endParaRPr>
          </a:p>
          <a:p>
            <a:pPr indent="457200" algn="just"/>
            <a:r>
              <a:rPr lang="en-US" sz="2000" dirty="0" err="1">
                <a:latin typeface="Times New Roman" pitchFamily="18" charset="0"/>
                <a:cs typeface="Times New Roman" pitchFamily="18" charset="0"/>
              </a:rPr>
              <a:t>masf</a:t>
            </a:r>
            <a:r>
              <a:rPr lang="en-US" sz="2000" dirty="0">
                <a:latin typeface="Times New Roman" pitchFamily="18" charset="0"/>
                <a:cs typeface="Times New Roman" pitchFamily="18" charset="0"/>
              </a:rPr>
              <a:t> = new double[20]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597577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268760"/>
            <a:ext cx="7776864" cy="3785652"/>
          </a:xfrm>
          <a:prstGeom prst="rect">
            <a:avLst/>
          </a:prstGeom>
        </p:spPr>
        <p:txBody>
          <a:bodyPr wrap="square">
            <a:spAutoFit/>
          </a:bodyPr>
          <a:lstStyle/>
          <a:p>
            <a:pPr indent="457200" algn="just"/>
            <a:r>
              <a:rPr lang="kk-KZ" sz="2000" dirty="0">
                <a:latin typeface="Times New Roman" pitchFamily="18" charset="0"/>
                <a:cs typeface="Times New Roman" pitchFamily="18" charset="0"/>
              </a:rPr>
              <a:t>Массивті инициализациялау кезеңінде үйіндіде массив объектісі құрылады және оның барлық айнымалыларына «нөлдік» мәндер меншіктеледі (оның инициализациясы орындалады). </a:t>
            </a:r>
            <a:endParaRPr lang="ru-RU" sz="2000" dirty="0">
              <a:latin typeface="Times New Roman" pitchFamily="18" charset="0"/>
              <a:cs typeface="Times New Roman" pitchFamily="18" charset="0"/>
            </a:endParaRPr>
          </a:p>
          <a:p>
            <a:pPr indent="457200" algn="just"/>
            <a:r>
              <a:rPr lang="kk-KZ" sz="2000" b="1" dirty="0">
                <a:latin typeface="Times New Roman" pitchFamily="18" charset="0"/>
                <a:cs typeface="Times New Roman" pitchFamily="18" charset="0"/>
              </a:rPr>
              <a:t>Айнымалылардың «нөлдік» мәндері сәйкес:</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 сандық айнымалылар үшін нөл болады;</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 жолдық айнымалылар үшін бос жолдар </a:t>
            </a:r>
            <a:r>
              <a:rPr lang="ru-RU" sz="2000" dirty="0">
                <a:latin typeface="Times New Roman" pitchFamily="18" charset="0"/>
                <a:cs typeface="Times New Roman" pitchFamily="18" charset="0"/>
              </a:rPr>
              <a:t>(пустые строки)</a:t>
            </a:r>
            <a:r>
              <a:rPr lang="kk-KZ" sz="2000" dirty="0">
                <a:latin typeface="Times New Roman" pitchFamily="18" charset="0"/>
                <a:cs typeface="Times New Roman" pitchFamily="18" charset="0"/>
              </a:rPr>
              <a:t> болады;</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 символдық айнымалыларда </a:t>
            </a:r>
            <a:r>
              <a:rPr lang="ru-RU" sz="2000" dirty="0">
                <a:latin typeface="Times New Roman" pitchFamily="18" charset="0"/>
                <a:cs typeface="Times New Roman" pitchFamily="18" charset="0"/>
              </a:rPr>
              <a:t>- </a:t>
            </a:r>
            <a:r>
              <a:rPr lang="kk-KZ" sz="2000" dirty="0">
                <a:latin typeface="Times New Roman" pitchFamily="18" charset="0"/>
                <a:cs typeface="Times New Roman" pitchFamily="18" charset="0"/>
              </a:rPr>
              <a:t>символ болмайды</a:t>
            </a:r>
            <a:r>
              <a:rPr lang="ru-RU" sz="2000" dirty="0">
                <a:latin typeface="Times New Roman" pitchFamily="18" charset="0"/>
                <a:cs typeface="Times New Roman" pitchFamily="18" charset="0"/>
              </a:rPr>
              <a:t> (отсутствие символа)</a:t>
            </a:r>
            <a:r>
              <a:rPr lang="kk-KZ" sz="2000"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Массивті инициализациялаудан кейін оның айнымалыларын бағдарламада қолдануға болады. </a:t>
            </a:r>
            <a:endParaRPr lang="ru-RU" sz="2000" dirty="0">
              <a:latin typeface="Times New Roman" pitchFamily="18" charset="0"/>
              <a:cs typeface="Times New Roman" pitchFamily="18" charset="0"/>
            </a:endParaRPr>
          </a:p>
          <a:p>
            <a:pPr indent="457200" algn="just"/>
            <a:endParaRPr lang="ru-RU" sz="2000" dirty="0">
              <a:latin typeface="Times New Roman" pitchFamily="18" charset="0"/>
              <a:cs typeface="Times New Roman" pitchFamily="18" charset="0"/>
            </a:endParaRPr>
          </a:p>
        </p:txBody>
      </p:sp>
      <p:sp>
        <p:nvSpPr>
          <p:cNvPr id="3" name="Прямоугольник 2"/>
          <p:cNvSpPr/>
          <p:nvPr/>
        </p:nvSpPr>
        <p:spPr>
          <a:xfrm>
            <a:off x="3707904" y="63478"/>
            <a:ext cx="2139240" cy="523220"/>
          </a:xfrm>
          <a:prstGeom prst="rect">
            <a:avLst/>
          </a:prstGeom>
        </p:spPr>
        <p:txBody>
          <a:bodyPr wrap="none">
            <a:spAutoFit/>
          </a:bodyPr>
          <a:lstStyle/>
          <a:p>
            <a:r>
              <a:rPr lang="x-none" sz="2800" b="1"/>
              <a:t>МАССИВТЕР </a:t>
            </a:r>
            <a:endParaRPr lang="ru-RU" sz="2800" b="1" dirty="0"/>
          </a:p>
        </p:txBody>
      </p:sp>
      <p:sp>
        <p:nvSpPr>
          <p:cNvPr id="4" name="Прямоугольник 3"/>
          <p:cNvSpPr/>
          <p:nvPr/>
        </p:nvSpPr>
        <p:spPr>
          <a:xfrm>
            <a:off x="3419872" y="692696"/>
            <a:ext cx="1952779" cy="400110"/>
          </a:xfrm>
          <a:prstGeom prst="rect">
            <a:avLst/>
          </a:prstGeom>
        </p:spPr>
        <p:txBody>
          <a:bodyPr wrap="none">
            <a:spAutoFit/>
          </a:bodyPr>
          <a:lstStyle/>
          <a:p>
            <a:r>
              <a:rPr lang="kk-KZ" sz="2000" b="1" dirty="0">
                <a:latin typeface="Times New Roman" pitchFamily="18" charset="0"/>
                <a:cs typeface="Times New Roman" pitchFamily="18" charset="0"/>
              </a:rPr>
              <a:t>Массив ұғымы</a:t>
            </a:r>
            <a:endParaRPr lang="ru-RU"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2133893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1" y="607879"/>
            <a:ext cx="8136905" cy="5324535"/>
          </a:xfrm>
          <a:prstGeom prst="rect">
            <a:avLst/>
          </a:prstGeom>
        </p:spPr>
        <p:txBody>
          <a:bodyPr wrap="square">
            <a:spAutoFit/>
          </a:bodyPr>
          <a:lstStyle/>
          <a:p>
            <a:pPr algn="ctr"/>
            <a:r>
              <a:rPr lang="kk-KZ" sz="2000" b="1" dirty="0">
                <a:latin typeface="Times New Roman" pitchFamily="18" charset="0"/>
                <a:cs typeface="Times New Roman" pitchFamily="18" charset="0"/>
              </a:rPr>
              <a:t> Динамикалық массивтер</a:t>
            </a:r>
            <a:endParaRPr lang="ru-RU" sz="2000" b="1" dirty="0">
              <a:latin typeface="Times New Roman" pitchFamily="18" charset="0"/>
              <a:cs typeface="Times New Roman" pitchFamily="18" charset="0"/>
            </a:endParaRPr>
          </a:p>
          <a:p>
            <a:r>
              <a:rPr lang="kk-KZ" sz="2000"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C# тілінде массивтер элементтерінің мәндері динамикалық болып табылады, яғни оларға жады бағдарлама жұмысының үдерісінде new операциясының көмегімен «үйіндіде» бөлінеді. </a:t>
            </a:r>
            <a:endParaRPr lang="en-US"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C# тілінің осындай ерекшелігі бағдарламаларда динамикалық массивтер құруға мүмкіндік берді, яғни олардың элементтер саны бағдарлама жұмысының үдерісінде анықталатын массивтер. </a:t>
            </a:r>
            <a:endParaRPr lang="en-US" sz="2000" dirty="0">
              <a:latin typeface="Times New Roman" pitchFamily="18" charset="0"/>
              <a:cs typeface="Times New Roman" pitchFamily="18" charset="0"/>
            </a:endParaRPr>
          </a:p>
          <a:p>
            <a:pPr indent="457200" algn="just"/>
            <a:endParaRPr lang="en-US"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Синтаксис жағынан статикалық және динамикалық массивтерді жариялауда маңызды айырмашылық жоқ. </a:t>
            </a:r>
            <a:endParaRPr lang="en-US"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Массивтерді жариялауда сандық сипаттамалар болмайды, мысалы, double[] mas;, ал массивті инициализациялау бағдарлама жұмысы уақытында new операциясы арқылы орындалады. Егер диалогта массив элементтер саны берілсе, динамикалық массивті жариялау мен инициализациялауды бірге орындауға болады. Мысалы:</a:t>
            </a:r>
            <a:endParaRPr lang="ru-RU" sz="2000" dirty="0">
              <a:latin typeface="Times New Roman" pitchFamily="18" charset="0"/>
              <a:cs typeface="Times New Roman" pitchFamily="18" charset="0"/>
            </a:endParaRPr>
          </a:p>
          <a:p>
            <a:pPr indent="457200" algn="just"/>
            <a:endParaRPr lang="ru-RU" sz="2000" dirty="0">
              <a:latin typeface="Times New Roman" pitchFamily="18" charset="0"/>
              <a:cs typeface="Times New Roman" pitchFamily="18" charset="0"/>
            </a:endParaRPr>
          </a:p>
        </p:txBody>
      </p:sp>
      <p:sp>
        <p:nvSpPr>
          <p:cNvPr id="3" name="Прямоугольник 2"/>
          <p:cNvSpPr/>
          <p:nvPr/>
        </p:nvSpPr>
        <p:spPr>
          <a:xfrm>
            <a:off x="3707904" y="63478"/>
            <a:ext cx="2139240" cy="523220"/>
          </a:xfrm>
          <a:prstGeom prst="rect">
            <a:avLst/>
          </a:prstGeom>
        </p:spPr>
        <p:txBody>
          <a:bodyPr wrap="none">
            <a:spAutoFit/>
          </a:bodyPr>
          <a:lstStyle/>
          <a:p>
            <a:r>
              <a:rPr lang="x-none" sz="2800" b="1"/>
              <a:t>МАССИВТЕР </a:t>
            </a:r>
            <a:endParaRPr lang="ru-RU" sz="2800" b="1" dirty="0"/>
          </a:p>
        </p:txBody>
      </p:sp>
    </p:spTree>
    <p:extLst>
      <p:ext uri="{BB962C8B-B14F-4D97-AF65-F5344CB8AC3E}">
        <p14:creationId xmlns:p14="http://schemas.microsoft.com/office/powerpoint/2010/main" val="2900354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3547" y="1197915"/>
            <a:ext cx="8136904" cy="1015663"/>
          </a:xfrm>
          <a:prstGeom prst="rect">
            <a:avLst/>
          </a:prstGeom>
        </p:spPr>
        <p:txBody>
          <a:bodyPr wrap="square">
            <a:spAutoFit/>
          </a:bodyPr>
          <a:lstStyle/>
          <a:p>
            <a:pPr indent="457200" algn="just"/>
            <a:r>
              <a:rPr lang="kk-KZ" sz="2000" dirty="0">
                <a:latin typeface="Times New Roman" pitchFamily="18" charset="0"/>
                <a:cs typeface="Times New Roman" pitchFamily="18" charset="0"/>
              </a:rPr>
              <a:t>Егер диалогта массив элементтер саны берілсе, динамикалық массивті жариялау мен инициализациялауды бірге орындауға болады. Мысалы:</a:t>
            </a:r>
            <a:endParaRPr lang="ru-RU" sz="2000" dirty="0">
              <a:latin typeface="Times New Roman" pitchFamily="18" charset="0"/>
              <a:cs typeface="Times New Roman" pitchFamily="18" charset="0"/>
            </a:endParaRPr>
          </a:p>
        </p:txBody>
      </p:sp>
      <p:sp>
        <p:nvSpPr>
          <p:cNvPr id="3" name="Прямоугольник 2"/>
          <p:cNvSpPr/>
          <p:nvPr/>
        </p:nvSpPr>
        <p:spPr>
          <a:xfrm>
            <a:off x="3707904" y="63478"/>
            <a:ext cx="2139240" cy="523220"/>
          </a:xfrm>
          <a:prstGeom prst="rect">
            <a:avLst/>
          </a:prstGeom>
        </p:spPr>
        <p:txBody>
          <a:bodyPr wrap="none">
            <a:spAutoFit/>
          </a:bodyPr>
          <a:lstStyle/>
          <a:p>
            <a:r>
              <a:rPr lang="x-none" sz="2800" b="1"/>
              <a:t>МАССИВТЕР </a:t>
            </a:r>
            <a:endParaRPr lang="ru-RU" sz="2800" b="1" dirty="0"/>
          </a:p>
        </p:txBody>
      </p:sp>
      <p:sp>
        <p:nvSpPr>
          <p:cNvPr id="4" name="Прямоугольник 3"/>
          <p:cNvSpPr/>
          <p:nvPr/>
        </p:nvSpPr>
        <p:spPr>
          <a:xfrm>
            <a:off x="3008206" y="755412"/>
            <a:ext cx="3127587" cy="400110"/>
          </a:xfrm>
          <a:prstGeom prst="rect">
            <a:avLst/>
          </a:prstGeom>
        </p:spPr>
        <p:txBody>
          <a:bodyPr wrap="none">
            <a:spAutoFit/>
          </a:bodyPr>
          <a:lstStyle/>
          <a:p>
            <a:pPr algn="ctr"/>
            <a:r>
              <a:rPr lang="kk-KZ" sz="2000" b="1" dirty="0">
                <a:latin typeface="Times New Roman" pitchFamily="18" charset="0"/>
                <a:cs typeface="Times New Roman" pitchFamily="18" charset="0"/>
              </a:rPr>
              <a:t>Динамикалық массивтер</a:t>
            </a:r>
            <a:endParaRPr lang="ru-RU" sz="2000" b="1" dirty="0">
              <a:latin typeface="Times New Roman" pitchFamily="18" charset="0"/>
              <a:cs typeface="Times New Roman" pitchFamily="18" charset="0"/>
            </a:endParaRPr>
          </a:p>
        </p:txBody>
      </p:sp>
      <p:sp>
        <p:nvSpPr>
          <p:cNvPr id="5" name="Прямоугольник 4"/>
          <p:cNvSpPr/>
          <p:nvPr/>
        </p:nvSpPr>
        <p:spPr>
          <a:xfrm>
            <a:off x="722206" y="2420888"/>
            <a:ext cx="7450194" cy="1015663"/>
          </a:xfrm>
          <a:prstGeom prst="rect">
            <a:avLst/>
          </a:prstGeom>
        </p:spPr>
        <p:txBody>
          <a:bodyPr wrap="square">
            <a:spAutoFit/>
          </a:bodyPr>
          <a:lstStyle/>
          <a:p>
            <a:r>
              <a:rPr lang="kk-KZ" sz="2000" dirty="0">
                <a:latin typeface="+mj-lt"/>
                <a:cs typeface="Times New Roman" pitchFamily="18" charset="0"/>
              </a:rPr>
              <a:t>Console.WriteLine("masi </a:t>
            </a:r>
            <a:r>
              <a:rPr lang="en-US" sz="2000" dirty="0" err="1">
                <a:latin typeface="+mj-lt"/>
                <a:cs typeface="Times New Roman" pitchFamily="18" charset="0"/>
              </a:rPr>
              <a:t>massivinin</a:t>
            </a:r>
            <a:r>
              <a:rPr lang="en-US" sz="2000" dirty="0">
                <a:latin typeface="+mj-lt"/>
                <a:cs typeface="Times New Roman" pitchFamily="18" charset="0"/>
              </a:rPr>
              <a:t> </a:t>
            </a:r>
            <a:r>
              <a:rPr lang="en-US" sz="2000" dirty="0" err="1">
                <a:latin typeface="+mj-lt"/>
                <a:cs typeface="Times New Roman" pitchFamily="18" charset="0"/>
              </a:rPr>
              <a:t>elementterin</a:t>
            </a:r>
            <a:r>
              <a:rPr lang="en-US" sz="2000" dirty="0">
                <a:latin typeface="+mj-lt"/>
                <a:cs typeface="Times New Roman" pitchFamily="18" charset="0"/>
              </a:rPr>
              <a:t> </a:t>
            </a:r>
            <a:r>
              <a:rPr lang="en-US" sz="2000" dirty="0" err="1">
                <a:latin typeface="+mj-lt"/>
                <a:cs typeface="Times New Roman" pitchFamily="18" charset="0"/>
              </a:rPr>
              <a:t>engiz</a:t>
            </a:r>
            <a:r>
              <a:rPr lang="kk-KZ" sz="2000" dirty="0">
                <a:latin typeface="+mj-lt"/>
                <a:cs typeface="Times New Roman" pitchFamily="18" charset="0"/>
              </a:rPr>
              <a:t> ");</a:t>
            </a:r>
            <a:endParaRPr lang="ru-RU" sz="2000" dirty="0">
              <a:latin typeface="+mj-lt"/>
              <a:cs typeface="Times New Roman" pitchFamily="18" charset="0"/>
            </a:endParaRPr>
          </a:p>
          <a:p>
            <a:r>
              <a:rPr lang="kk-KZ" sz="2000" dirty="0">
                <a:latin typeface="+mj-lt"/>
                <a:cs typeface="Times New Roman" pitchFamily="18" charset="0"/>
              </a:rPr>
              <a:t>int size = int.Parse(Console.ReadLine());</a:t>
            </a:r>
            <a:endParaRPr lang="ru-RU" sz="2000" dirty="0">
              <a:latin typeface="+mj-lt"/>
              <a:cs typeface="Times New Roman" pitchFamily="18" charset="0"/>
            </a:endParaRPr>
          </a:p>
          <a:p>
            <a:r>
              <a:rPr lang="en-US" sz="2000" dirty="0" err="1">
                <a:latin typeface="+mj-lt"/>
                <a:cs typeface="Times New Roman" pitchFamily="18" charset="0"/>
              </a:rPr>
              <a:t>int</a:t>
            </a:r>
            <a:r>
              <a:rPr lang="en-US" sz="2000" dirty="0">
                <a:latin typeface="+mj-lt"/>
                <a:cs typeface="Times New Roman" pitchFamily="18" charset="0"/>
              </a:rPr>
              <a:t>[] </a:t>
            </a:r>
            <a:r>
              <a:rPr lang="en-US" sz="2000" dirty="0" err="1">
                <a:latin typeface="+mj-lt"/>
                <a:cs typeface="Times New Roman" pitchFamily="18" charset="0"/>
              </a:rPr>
              <a:t>masi</a:t>
            </a:r>
            <a:r>
              <a:rPr lang="en-US" sz="2000" dirty="0">
                <a:latin typeface="+mj-lt"/>
                <a:cs typeface="Times New Roman" pitchFamily="18" charset="0"/>
              </a:rPr>
              <a:t> = new </a:t>
            </a:r>
            <a:r>
              <a:rPr lang="en-US" sz="2000" dirty="0" err="1">
                <a:latin typeface="+mj-lt"/>
                <a:cs typeface="Times New Roman" pitchFamily="18" charset="0"/>
              </a:rPr>
              <a:t>int</a:t>
            </a:r>
            <a:r>
              <a:rPr lang="en-US" sz="2000" dirty="0">
                <a:latin typeface="+mj-lt"/>
                <a:cs typeface="Times New Roman" pitchFamily="18" charset="0"/>
              </a:rPr>
              <a:t>[size];</a:t>
            </a:r>
            <a:endParaRPr lang="ru-RU" sz="2000" dirty="0">
              <a:latin typeface="+mj-lt"/>
              <a:cs typeface="Times New Roman" pitchFamily="18" charset="0"/>
            </a:endParaRPr>
          </a:p>
        </p:txBody>
      </p:sp>
      <p:sp>
        <p:nvSpPr>
          <p:cNvPr id="6" name="Прямоугольник 5"/>
          <p:cNvSpPr/>
          <p:nvPr/>
        </p:nvSpPr>
        <p:spPr>
          <a:xfrm>
            <a:off x="460138" y="3645024"/>
            <a:ext cx="7956885" cy="707886"/>
          </a:xfrm>
          <a:prstGeom prst="rect">
            <a:avLst/>
          </a:prstGeom>
        </p:spPr>
        <p:txBody>
          <a:bodyPr wrap="square">
            <a:spAutoFit/>
          </a:bodyPr>
          <a:lstStyle/>
          <a:p>
            <a:pPr indent="457200" algn="just"/>
            <a:r>
              <a:rPr lang="kk-KZ" sz="2000" b="1" dirty="0">
                <a:latin typeface="Times New Roman" pitchFamily="18" charset="0"/>
                <a:cs typeface="Times New Roman" pitchFamily="18" charset="0"/>
              </a:rPr>
              <a:t>C# тілінде динамикалық массивтер болып бір өлшемді массивтер ғана болады.</a:t>
            </a:r>
            <a:r>
              <a:rPr lang="kk-KZ" sz="2000"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3131021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26D8DB4-5A68-4E8E-ACBC-6F0E3646B4FE}"/>
              </a:ext>
            </a:extLst>
          </p:cNvPr>
          <p:cNvSpPr/>
          <p:nvPr/>
        </p:nvSpPr>
        <p:spPr>
          <a:xfrm>
            <a:off x="611560" y="908720"/>
            <a:ext cx="8157811" cy="523220"/>
          </a:xfrm>
          <a:prstGeom prst="rect">
            <a:avLst/>
          </a:prstGeom>
        </p:spPr>
        <p:txBody>
          <a:bodyPr wrap="none">
            <a:spAutoFit/>
          </a:bodyPr>
          <a:lstStyle/>
          <a:p>
            <a:r>
              <a:rPr lang="ru-RU" sz="2800" b="1" dirty="0" err="1">
                <a:latin typeface="Times New Roman" panose="02020603050405020304" pitchFamily="18" charset="0"/>
                <a:cs typeface="Times New Roman" panose="02020603050405020304" pitchFamily="18" charset="0"/>
              </a:rPr>
              <a:t>Жол</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элементтері</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сақталатын</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массивін</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жариялау</a:t>
            </a:r>
            <a:endParaRPr lang="ru-RU" sz="2800" b="1" dirty="0">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4A3FEB16-5991-4872-8D95-7D2DF0D1F057}"/>
              </a:ext>
            </a:extLst>
          </p:cNvPr>
          <p:cNvSpPr/>
          <p:nvPr/>
        </p:nvSpPr>
        <p:spPr>
          <a:xfrm>
            <a:off x="611560" y="1533056"/>
            <a:ext cx="7416824" cy="587853"/>
          </a:xfrm>
          <a:prstGeom prst="rect">
            <a:avLst/>
          </a:prstGeom>
        </p:spPr>
        <p:txBody>
          <a:bodyPr wrap="square">
            <a:spAutoFit/>
          </a:bodyPr>
          <a:lstStyle/>
          <a:p>
            <a:pPr latinLnBrk="1">
              <a:lnSpc>
                <a:spcPct val="115000"/>
              </a:lnSpc>
              <a:spcAft>
                <a:spcPts val="75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ru-RU" sz="2800" dirty="0" err="1">
                <a:solidFill>
                  <a:srgbClr val="0000FF"/>
                </a:solidFill>
                <a:latin typeface="Consolas" panose="020B0609020204030204" pitchFamily="49" charset="0"/>
                <a:ea typeface="Times New Roman" panose="02020603050405020304" pitchFamily="18" charset="0"/>
                <a:cs typeface="Consolas" panose="020B0609020204030204" pitchFamily="49" charset="0"/>
              </a:rPr>
              <a:t>string</a:t>
            </a:r>
            <a:r>
              <a:rPr lang="ru-RU" sz="2800" dirty="0">
                <a:solidFill>
                  <a:srgbClr val="333333"/>
                </a:solidFill>
                <a:latin typeface="Consolas" panose="020B0609020204030204" pitchFamily="49" charset="0"/>
                <a:ea typeface="Times New Roman" panose="02020603050405020304" pitchFamily="18" charset="0"/>
                <a:cs typeface="Consolas" panose="020B0609020204030204" pitchFamily="49" charset="0"/>
              </a:rPr>
              <a:t>[] </a:t>
            </a:r>
            <a:r>
              <a:rPr lang="ru-RU" sz="2800" dirty="0" err="1">
                <a:solidFill>
                  <a:srgbClr val="333333"/>
                </a:solidFill>
                <a:latin typeface="Consolas" panose="020B0609020204030204" pitchFamily="49" charset="0"/>
                <a:ea typeface="Times New Roman" panose="02020603050405020304" pitchFamily="18" charset="0"/>
                <a:cs typeface="Consolas" panose="020B0609020204030204" pitchFamily="49" charset="0"/>
              </a:rPr>
              <a:t>stringArray</a:t>
            </a:r>
            <a:r>
              <a:rPr lang="ru-RU" sz="2800" dirty="0">
                <a:solidFill>
                  <a:srgbClr val="333333"/>
                </a:solidFill>
                <a:latin typeface="Consolas" panose="020B0609020204030204" pitchFamily="49" charset="0"/>
                <a:ea typeface="Times New Roman" panose="02020603050405020304" pitchFamily="18" charset="0"/>
                <a:cs typeface="Consolas" panose="020B0609020204030204" pitchFamily="49" charset="0"/>
              </a:rPr>
              <a:t> = </a:t>
            </a:r>
            <a:r>
              <a:rPr lang="ru-RU" sz="2800" dirty="0" err="1">
                <a:solidFill>
                  <a:srgbClr val="0000FF"/>
                </a:solidFill>
                <a:latin typeface="Consolas" panose="020B0609020204030204" pitchFamily="49" charset="0"/>
                <a:ea typeface="Times New Roman" panose="02020603050405020304" pitchFamily="18" charset="0"/>
                <a:cs typeface="Consolas" panose="020B0609020204030204" pitchFamily="49" charset="0"/>
              </a:rPr>
              <a:t>new</a:t>
            </a:r>
            <a:r>
              <a:rPr lang="ru-RU" sz="2800" dirty="0">
                <a:solidFill>
                  <a:srgbClr val="333333"/>
                </a:solidFill>
                <a:latin typeface="Consolas" panose="020B0609020204030204" pitchFamily="49" charset="0"/>
                <a:ea typeface="Times New Roman" panose="02020603050405020304" pitchFamily="18" charset="0"/>
                <a:cs typeface="Consolas" panose="020B0609020204030204" pitchFamily="49" charset="0"/>
              </a:rPr>
              <a:t> </a:t>
            </a:r>
            <a:r>
              <a:rPr lang="ru-RU" sz="2800" dirty="0" err="1">
                <a:solidFill>
                  <a:srgbClr val="0000FF"/>
                </a:solidFill>
                <a:latin typeface="Consolas" panose="020B0609020204030204" pitchFamily="49" charset="0"/>
                <a:ea typeface="Times New Roman" panose="02020603050405020304" pitchFamily="18" charset="0"/>
                <a:cs typeface="Consolas" panose="020B0609020204030204" pitchFamily="49" charset="0"/>
              </a:rPr>
              <a:t>string</a:t>
            </a:r>
            <a:r>
              <a:rPr lang="ru-RU" sz="2800" dirty="0">
                <a:solidFill>
                  <a:srgbClr val="333333"/>
                </a:solidFill>
                <a:latin typeface="Consolas" panose="020B0609020204030204" pitchFamily="49" charset="0"/>
                <a:ea typeface="Times New Roman" panose="02020603050405020304" pitchFamily="18" charset="0"/>
                <a:cs typeface="Consolas" panose="020B0609020204030204" pitchFamily="49" charset="0"/>
              </a:rPr>
              <a:t>[6];</a:t>
            </a:r>
            <a:endParaRPr lang="ru-RU"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974B9EA3-EFB8-466A-8932-054BD71887F0}"/>
              </a:ext>
            </a:extLst>
          </p:cNvPr>
          <p:cNvSpPr/>
          <p:nvPr/>
        </p:nvSpPr>
        <p:spPr>
          <a:xfrm>
            <a:off x="716813" y="2564904"/>
            <a:ext cx="3973652" cy="517065"/>
          </a:xfrm>
          <a:prstGeom prst="rect">
            <a:avLst/>
          </a:prstGeom>
        </p:spPr>
        <p:txBody>
          <a:bodyPr wrap="none">
            <a:spAutoFit/>
          </a:bodyPr>
          <a:lstStyle/>
          <a:p>
            <a:pPr>
              <a:lnSpc>
                <a:spcPct val="115000"/>
              </a:lnSpc>
              <a:spcBef>
                <a:spcPts val="1500"/>
              </a:spcBef>
              <a:spcAft>
                <a:spcPts val="750"/>
              </a:spcAft>
            </a:pPr>
            <a:r>
              <a:rPr lang="ru-RU" sz="2400" b="1"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Массив </a:t>
            </a:r>
            <a:r>
              <a:rPr lang="ru-RU" sz="2400" b="1" dirty="0" err="1">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инициализациясы</a:t>
            </a:r>
            <a:r>
              <a:rPr lang="ru-RU" sz="2400" b="1"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4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Прямоугольник 4">
            <a:extLst>
              <a:ext uri="{FF2B5EF4-FFF2-40B4-BE49-F238E27FC236}">
                <a16:creationId xmlns:a16="http://schemas.microsoft.com/office/drawing/2014/main" id="{39304CA9-ACFE-4C2F-ABDB-7D1FD657FD1B}"/>
              </a:ext>
            </a:extLst>
          </p:cNvPr>
          <p:cNvSpPr/>
          <p:nvPr/>
        </p:nvSpPr>
        <p:spPr>
          <a:xfrm>
            <a:off x="635830" y="3081969"/>
            <a:ext cx="7968617" cy="941796"/>
          </a:xfrm>
          <a:prstGeom prst="rect">
            <a:avLst/>
          </a:prstGeom>
        </p:spPr>
        <p:txBody>
          <a:bodyPr wrap="square">
            <a:spAutoFit/>
          </a:bodyPr>
          <a:lstStyle/>
          <a:p>
            <a:pPr latinLnBrk="1">
              <a:lnSpc>
                <a:spcPct val="115000"/>
              </a:lnSpc>
              <a:spcAft>
                <a:spcPts val="75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400" dirty="0">
                <a:solidFill>
                  <a:srgbClr val="0000FF"/>
                </a:solidFill>
                <a:latin typeface="Consolas" panose="020B0609020204030204" pitchFamily="49" charset="0"/>
                <a:ea typeface="Times New Roman" panose="02020603050405020304" pitchFamily="18" charset="0"/>
                <a:cs typeface="Consolas" panose="020B0609020204030204" pitchFamily="49" charset="0"/>
              </a:rPr>
              <a:t>string</a:t>
            </a:r>
            <a:r>
              <a:rPr lang="en-US" sz="2400" dirty="0">
                <a:solidFill>
                  <a:srgbClr val="333333"/>
                </a:solidFill>
                <a:latin typeface="Consolas" panose="020B0609020204030204" pitchFamily="49" charset="0"/>
                <a:ea typeface="Times New Roman" panose="02020603050405020304" pitchFamily="18" charset="0"/>
                <a:cs typeface="Consolas" panose="020B0609020204030204" pitchFamily="49" charset="0"/>
              </a:rPr>
              <a:t>[] </a:t>
            </a:r>
            <a:r>
              <a:rPr lang="en-US" sz="2400" dirty="0" err="1">
                <a:solidFill>
                  <a:srgbClr val="333333"/>
                </a:solidFill>
                <a:latin typeface="Consolas" panose="020B0609020204030204" pitchFamily="49" charset="0"/>
                <a:ea typeface="Times New Roman" panose="02020603050405020304" pitchFamily="18" charset="0"/>
                <a:cs typeface="Consolas" panose="020B0609020204030204" pitchFamily="49" charset="0"/>
              </a:rPr>
              <a:t>weekDays</a:t>
            </a:r>
            <a:r>
              <a:rPr lang="en-US" sz="2400" dirty="0">
                <a:solidFill>
                  <a:srgbClr val="333333"/>
                </a:solidFill>
                <a:latin typeface="Consolas" panose="020B0609020204030204" pitchFamily="49" charset="0"/>
                <a:ea typeface="Times New Roman" panose="02020603050405020304" pitchFamily="18" charset="0"/>
                <a:cs typeface="Consolas" panose="020B0609020204030204" pitchFamily="49" charset="0"/>
              </a:rPr>
              <a:t> = { </a:t>
            </a:r>
            <a:r>
              <a:rPr lang="en-US" sz="2400" dirty="0">
                <a:solidFill>
                  <a:srgbClr val="A31515"/>
                </a:solidFill>
                <a:latin typeface="Consolas" panose="020B0609020204030204" pitchFamily="49" charset="0"/>
                <a:ea typeface="Times New Roman" panose="02020603050405020304" pitchFamily="18" charset="0"/>
                <a:cs typeface="Consolas" panose="020B0609020204030204" pitchFamily="49" charset="0"/>
              </a:rPr>
              <a:t>"Sun"</a:t>
            </a:r>
            <a:r>
              <a:rPr lang="en-US" sz="2400" dirty="0">
                <a:solidFill>
                  <a:srgbClr val="333333"/>
                </a:solidFill>
                <a:latin typeface="Consolas" panose="020B0609020204030204" pitchFamily="49" charset="0"/>
                <a:ea typeface="Times New Roman" panose="02020603050405020304" pitchFamily="18" charset="0"/>
                <a:cs typeface="Consolas" panose="020B0609020204030204" pitchFamily="49" charset="0"/>
              </a:rPr>
              <a:t>, </a:t>
            </a:r>
            <a:r>
              <a:rPr lang="en-US" sz="2400" dirty="0">
                <a:solidFill>
                  <a:srgbClr val="A31515"/>
                </a:solidFill>
                <a:latin typeface="Consolas" panose="020B0609020204030204" pitchFamily="49" charset="0"/>
                <a:ea typeface="Times New Roman" panose="02020603050405020304" pitchFamily="18" charset="0"/>
                <a:cs typeface="Consolas" panose="020B0609020204030204" pitchFamily="49" charset="0"/>
              </a:rPr>
              <a:t>"Mon"</a:t>
            </a:r>
            <a:r>
              <a:rPr lang="en-US" sz="2400" dirty="0">
                <a:solidFill>
                  <a:srgbClr val="333333"/>
                </a:solidFill>
                <a:latin typeface="Consolas" panose="020B0609020204030204" pitchFamily="49" charset="0"/>
                <a:ea typeface="Times New Roman" panose="02020603050405020304" pitchFamily="18" charset="0"/>
                <a:cs typeface="Consolas" panose="020B0609020204030204" pitchFamily="49" charset="0"/>
              </a:rPr>
              <a:t>, </a:t>
            </a:r>
            <a:r>
              <a:rPr lang="en-US" sz="2400" dirty="0">
                <a:solidFill>
                  <a:srgbClr val="A31515"/>
                </a:solidFill>
                <a:latin typeface="Consolas" panose="020B0609020204030204" pitchFamily="49" charset="0"/>
                <a:ea typeface="Times New Roman" panose="02020603050405020304" pitchFamily="18" charset="0"/>
                <a:cs typeface="Consolas" panose="020B0609020204030204" pitchFamily="49" charset="0"/>
              </a:rPr>
              <a:t>"Tue"</a:t>
            </a:r>
            <a:r>
              <a:rPr lang="en-US" sz="2400" dirty="0">
                <a:solidFill>
                  <a:srgbClr val="333333"/>
                </a:solidFill>
                <a:latin typeface="Consolas" panose="020B0609020204030204" pitchFamily="49" charset="0"/>
                <a:ea typeface="Times New Roman" panose="02020603050405020304" pitchFamily="18" charset="0"/>
                <a:cs typeface="Consolas" panose="020B0609020204030204" pitchFamily="49" charset="0"/>
              </a:rPr>
              <a:t>, </a:t>
            </a:r>
            <a:r>
              <a:rPr lang="en-US" sz="2400" dirty="0">
                <a:solidFill>
                  <a:srgbClr val="A31515"/>
                </a:solidFill>
                <a:latin typeface="Consolas" panose="020B0609020204030204" pitchFamily="49" charset="0"/>
                <a:ea typeface="Times New Roman" panose="02020603050405020304" pitchFamily="18" charset="0"/>
                <a:cs typeface="Consolas" panose="020B0609020204030204" pitchFamily="49" charset="0"/>
              </a:rPr>
              <a:t>"Wed"</a:t>
            </a:r>
            <a:r>
              <a:rPr lang="en-US" sz="2400" dirty="0">
                <a:solidFill>
                  <a:srgbClr val="333333"/>
                </a:solidFill>
                <a:latin typeface="Consolas" panose="020B0609020204030204" pitchFamily="49" charset="0"/>
                <a:ea typeface="Times New Roman" panose="02020603050405020304" pitchFamily="18" charset="0"/>
                <a:cs typeface="Consolas" panose="020B0609020204030204" pitchFamily="49" charset="0"/>
              </a:rPr>
              <a:t>, </a:t>
            </a:r>
            <a:r>
              <a:rPr lang="en-US" sz="2400" dirty="0">
                <a:solidFill>
                  <a:srgbClr val="A31515"/>
                </a:solidFill>
                <a:latin typeface="Consolas" panose="020B0609020204030204" pitchFamily="49" charset="0"/>
                <a:ea typeface="Times New Roman" panose="02020603050405020304" pitchFamily="18" charset="0"/>
                <a:cs typeface="Consolas" panose="020B0609020204030204" pitchFamily="49" charset="0"/>
              </a:rPr>
              <a:t>"Thu"</a:t>
            </a:r>
            <a:r>
              <a:rPr lang="en-US" sz="2400" dirty="0">
                <a:solidFill>
                  <a:srgbClr val="333333"/>
                </a:solidFill>
                <a:latin typeface="Consolas" panose="020B0609020204030204" pitchFamily="49" charset="0"/>
                <a:ea typeface="Times New Roman" panose="02020603050405020304" pitchFamily="18" charset="0"/>
                <a:cs typeface="Consolas" panose="020B0609020204030204" pitchFamily="49" charset="0"/>
              </a:rPr>
              <a:t>, </a:t>
            </a:r>
            <a:r>
              <a:rPr lang="en-US" sz="2400" dirty="0">
                <a:solidFill>
                  <a:srgbClr val="A31515"/>
                </a:solidFill>
                <a:latin typeface="Consolas" panose="020B0609020204030204" pitchFamily="49" charset="0"/>
                <a:ea typeface="Times New Roman" panose="02020603050405020304" pitchFamily="18" charset="0"/>
                <a:cs typeface="Consolas" panose="020B0609020204030204" pitchFamily="49" charset="0"/>
              </a:rPr>
              <a:t>"Fri"</a:t>
            </a:r>
            <a:r>
              <a:rPr lang="en-US" sz="2400" dirty="0">
                <a:solidFill>
                  <a:srgbClr val="333333"/>
                </a:solidFill>
                <a:latin typeface="Consolas" panose="020B0609020204030204" pitchFamily="49" charset="0"/>
                <a:ea typeface="Times New Roman" panose="02020603050405020304" pitchFamily="18" charset="0"/>
                <a:cs typeface="Consolas" panose="020B0609020204030204" pitchFamily="49" charset="0"/>
              </a:rPr>
              <a:t>, </a:t>
            </a:r>
            <a:r>
              <a:rPr lang="en-US" sz="2400" dirty="0">
                <a:solidFill>
                  <a:srgbClr val="A31515"/>
                </a:solidFill>
                <a:latin typeface="Consolas" panose="020B0609020204030204" pitchFamily="49" charset="0"/>
                <a:ea typeface="Times New Roman" panose="02020603050405020304" pitchFamily="18" charset="0"/>
                <a:cs typeface="Consolas" panose="020B0609020204030204" pitchFamily="49" charset="0"/>
              </a:rPr>
              <a:t>"Sat"</a:t>
            </a:r>
            <a:r>
              <a:rPr lang="en-US" sz="2400" dirty="0">
                <a:solidFill>
                  <a:srgbClr val="333333"/>
                </a:solidFill>
                <a:latin typeface="Consolas" panose="020B0609020204030204" pitchFamily="49" charset="0"/>
                <a:ea typeface="Times New Roman" panose="02020603050405020304" pitchFamily="18" charset="0"/>
                <a:cs typeface="Consolas" panose="020B0609020204030204" pitchFamily="49" charset="0"/>
              </a:rPr>
              <a:t> };</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Прямоугольник 5">
            <a:extLst>
              <a:ext uri="{FF2B5EF4-FFF2-40B4-BE49-F238E27FC236}">
                <a16:creationId xmlns:a16="http://schemas.microsoft.com/office/drawing/2014/main" id="{06F9BC39-C82B-4BB0-9FE4-751B873B2CDA}"/>
              </a:ext>
            </a:extLst>
          </p:cNvPr>
          <p:cNvSpPr/>
          <p:nvPr/>
        </p:nvSpPr>
        <p:spPr>
          <a:xfrm>
            <a:off x="716813" y="4367283"/>
            <a:ext cx="7887634" cy="410882"/>
          </a:xfrm>
          <a:prstGeom prst="rect">
            <a:avLst/>
          </a:prstGeom>
        </p:spPr>
        <p:txBody>
          <a:bodyPr wrap="square">
            <a:spAutoFit/>
          </a:bodyPr>
          <a:lstStyle/>
          <a:p>
            <a:pPr latinLnBrk="1">
              <a:lnSpc>
                <a:spcPct val="115000"/>
              </a:lnSpc>
              <a:spcAft>
                <a:spcPts val="75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ru-RU" dirty="0" err="1">
                <a:solidFill>
                  <a:srgbClr val="0000FF"/>
                </a:solidFill>
                <a:latin typeface="Consolas" panose="020B0609020204030204" pitchFamily="49" charset="0"/>
                <a:ea typeface="Times New Roman" panose="02020603050405020304" pitchFamily="18" charset="0"/>
                <a:cs typeface="Consolas" panose="020B0609020204030204" pitchFamily="49" charset="0"/>
              </a:rPr>
              <a:t>int</a:t>
            </a:r>
            <a:r>
              <a:rPr lang="ru-RU" dirty="0">
                <a:solidFill>
                  <a:srgbClr val="333333"/>
                </a:solidFill>
                <a:latin typeface="Consolas" panose="020B0609020204030204" pitchFamily="49" charset="0"/>
                <a:ea typeface="Times New Roman" panose="02020603050405020304" pitchFamily="18" charset="0"/>
                <a:cs typeface="Consolas" panose="020B0609020204030204" pitchFamily="49" charset="0"/>
              </a:rPr>
              <a:t>[] array1 = </a:t>
            </a:r>
            <a:r>
              <a:rPr lang="ru-RU" dirty="0" err="1">
                <a:solidFill>
                  <a:srgbClr val="0000FF"/>
                </a:solidFill>
                <a:latin typeface="Consolas" panose="020B0609020204030204" pitchFamily="49" charset="0"/>
                <a:ea typeface="Times New Roman" panose="02020603050405020304" pitchFamily="18" charset="0"/>
                <a:cs typeface="Consolas" panose="020B0609020204030204" pitchFamily="49" charset="0"/>
              </a:rPr>
              <a:t>new</a:t>
            </a:r>
            <a:r>
              <a:rPr lang="ru-RU" dirty="0">
                <a:solidFill>
                  <a:srgbClr val="333333"/>
                </a:solidFill>
                <a:latin typeface="Consolas" panose="020B0609020204030204" pitchFamily="49" charset="0"/>
                <a:ea typeface="Times New Roman" panose="02020603050405020304" pitchFamily="18" charset="0"/>
                <a:cs typeface="Consolas" panose="020B0609020204030204" pitchFamily="49" charset="0"/>
              </a:rPr>
              <a:t> </a:t>
            </a:r>
            <a:r>
              <a:rPr lang="ru-RU" dirty="0" err="1">
                <a:solidFill>
                  <a:srgbClr val="0000FF"/>
                </a:solidFill>
                <a:latin typeface="Consolas" panose="020B0609020204030204" pitchFamily="49" charset="0"/>
                <a:ea typeface="Times New Roman" panose="02020603050405020304" pitchFamily="18" charset="0"/>
                <a:cs typeface="Consolas" panose="020B0609020204030204" pitchFamily="49" charset="0"/>
              </a:rPr>
              <a:t>int</a:t>
            </a:r>
            <a:r>
              <a:rPr lang="ru-RU" dirty="0">
                <a:solidFill>
                  <a:srgbClr val="333333"/>
                </a:solidFill>
                <a:latin typeface="Consolas" panose="020B0609020204030204" pitchFamily="49" charset="0"/>
                <a:ea typeface="Times New Roman" panose="02020603050405020304" pitchFamily="18" charset="0"/>
                <a:cs typeface="Consolas" panose="020B0609020204030204" pitchFamily="49" charset="0"/>
              </a:rPr>
              <a:t>[] { 1, 3, 5, 7, 9 };</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42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631728"/>
            <a:ext cx="7848872" cy="3170099"/>
          </a:xfrm>
          <a:prstGeom prst="rect">
            <a:avLst/>
          </a:prstGeom>
        </p:spPr>
        <p:txBody>
          <a:bodyPr wrap="square">
            <a:spAutoFit/>
          </a:bodyPr>
          <a:lstStyle/>
          <a:p>
            <a:pPr indent="457200" algn="just"/>
            <a:r>
              <a:rPr lang="ru-RU" sz="2000" dirty="0">
                <a:latin typeface="Times New Roman" pitchFamily="18" charset="0"/>
                <a:cs typeface="Times New Roman" pitchFamily="18" charset="0"/>
              </a:rPr>
              <a:t>1) Для небольшого количества переменных можно совмещать объявление и инициализацию массивов, особенно если значения элементов массива определяются не в программе – элементы массива представлены константами массива. Например:</a:t>
            </a:r>
          </a:p>
          <a:p>
            <a:pPr indent="457200" algn="just"/>
            <a:r>
              <a:rPr lang="ru-RU" sz="2000" dirty="0" err="1">
                <a:latin typeface="Times New Roman" pitchFamily="18" charset="0"/>
                <a:cs typeface="Times New Roman" pitchFamily="18" charset="0"/>
              </a:rPr>
              <a:t>float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mas</a:t>
            </a:r>
            <a:r>
              <a:rPr lang="ru-RU" sz="2000" dirty="0">
                <a:latin typeface="Times New Roman" pitchFamily="18" charset="0"/>
                <a:cs typeface="Times New Roman" pitchFamily="18" charset="0"/>
              </a:rPr>
              <a:t> = { 1.05, 3.17, 5.24, 4.38, 6.42, 4.93, 6.59, 7.84, 5.73, 6.14, 4.87, 3.18 };</a:t>
            </a:r>
          </a:p>
          <a:p>
            <a:pPr indent="457200" algn="just"/>
            <a:endParaRPr lang="en-US" sz="2000" dirty="0">
              <a:latin typeface="Times New Roman" pitchFamily="18" charset="0"/>
              <a:cs typeface="Times New Roman" pitchFamily="18" charset="0"/>
            </a:endParaRPr>
          </a:p>
          <a:p>
            <a:pPr indent="457200" algn="just"/>
            <a:r>
              <a:rPr lang="ru-RU" sz="2000" dirty="0">
                <a:latin typeface="Times New Roman" pitchFamily="18" charset="0"/>
                <a:cs typeface="Times New Roman" pitchFamily="18" charset="0"/>
              </a:rPr>
              <a:t>2) Второй вариант </a:t>
            </a:r>
            <a:r>
              <a:rPr lang="ru-RU" sz="2000" b="1" dirty="0">
                <a:latin typeface="Times New Roman" pitchFamily="18" charset="0"/>
                <a:cs typeface="Times New Roman" pitchFamily="18" charset="0"/>
              </a:rPr>
              <a:t>объявления</a:t>
            </a:r>
            <a:r>
              <a:rPr lang="ru-RU" sz="2000" dirty="0">
                <a:latin typeface="Times New Roman" pitchFamily="18" charset="0"/>
                <a:cs typeface="Times New Roman" pitchFamily="18" charset="0"/>
              </a:rPr>
              <a:t> и </a:t>
            </a:r>
            <a:r>
              <a:rPr lang="ru-RU" sz="2000" b="1" dirty="0">
                <a:latin typeface="Times New Roman" pitchFamily="18" charset="0"/>
                <a:cs typeface="Times New Roman" pitchFamily="18" charset="0"/>
              </a:rPr>
              <a:t>инициализации</a:t>
            </a:r>
            <a:r>
              <a:rPr lang="ru-RU" sz="2000" dirty="0">
                <a:latin typeface="Times New Roman" pitchFamily="18" charset="0"/>
                <a:cs typeface="Times New Roman" pitchFamily="18" charset="0"/>
              </a:rPr>
              <a:t> массива требует </a:t>
            </a:r>
            <a:r>
              <a:rPr lang="ru-RU" sz="2000" b="1" dirty="0">
                <a:latin typeface="Times New Roman" pitchFamily="18" charset="0"/>
                <a:cs typeface="Times New Roman" pitchFamily="18" charset="0"/>
              </a:rPr>
              <a:t>сначала объявление переменной </a:t>
            </a:r>
            <a:r>
              <a:rPr lang="ru-RU" sz="2000" dirty="0">
                <a:latin typeface="Times New Roman" pitchFamily="18" charset="0"/>
                <a:cs typeface="Times New Roman" pitchFamily="18" charset="0"/>
              </a:rPr>
              <a:t>типа массив, </a:t>
            </a:r>
            <a:r>
              <a:rPr lang="ru-RU" sz="2000" b="1" dirty="0">
                <a:latin typeface="Times New Roman" pitchFamily="18" charset="0"/>
                <a:cs typeface="Times New Roman" pitchFamily="18" charset="0"/>
              </a:rPr>
              <a:t>а затем </a:t>
            </a:r>
            <a:r>
              <a:rPr lang="ru-RU" sz="2000" dirty="0">
                <a:latin typeface="Times New Roman" pitchFamily="18" charset="0"/>
                <a:cs typeface="Times New Roman" pitchFamily="18" charset="0"/>
              </a:rPr>
              <a:t>его </a:t>
            </a:r>
            <a:r>
              <a:rPr lang="ru-RU" sz="2000" b="1" dirty="0">
                <a:latin typeface="Times New Roman" pitchFamily="18" charset="0"/>
                <a:cs typeface="Times New Roman" pitchFamily="18" charset="0"/>
              </a:rPr>
              <a:t>инициализацию</a:t>
            </a:r>
            <a:r>
              <a:rPr lang="ru-RU" sz="2000" dirty="0">
                <a:latin typeface="Times New Roman" pitchFamily="18" charset="0"/>
                <a:cs typeface="Times New Roman" pitchFamily="18" charset="0"/>
              </a:rPr>
              <a:t>. Например: </a:t>
            </a:r>
            <a:endParaRPr lang="en-US" sz="2000" dirty="0">
              <a:latin typeface="Times New Roman" pitchFamily="18" charset="0"/>
              <a:cs typeface="Times New Roman" pitchFamily="18" charset="0"/>
            </a:endParaRPr>
          </a:p>
        </p:txBody>
      </p:sp>
      <p:sp>
        <p:nvSpPr>
          <p:cNvPr id="3" name="Прямоугольник 2"/>
          <p:cNvSpPr/>
          <p:nvPr/>
        </p:nvSpPr>
        <p:spPr>
          <a:xfrm>
            <a:off x="3502379" y="45557"/>
            <a:ext cx="2139240" cy="523220"/>
          </a:xfrm>
          <a:prstGeom prst="rect">
            <a:avLst/>
          </a:prstGeom>
        </p:spPr>
        <p:txBody>
          <a:bodyPr wrap="none">
            <a:spAutoFit/>
          </a:bodyPr>
          <a:lstStyle/>
          <a:p>
            <a:r>
              <a:rPr lang="x-none" sz="2800" b="1"/>
              <a:t>МАССИВТЕР </a:t>
            </a:r>
            <a:endParaRPr lang="ru-RU" sz="2800" b="1" dirty="0"/>
          </a:p>
        </p:txBody>
      </p:sp>
      <p:sp>
        <p:nvSpPr>
          <p:cNvPr id="4" name="Прямоугольник 3">
            <a:extLst>
              <a:ext uri="{FF2B5EF4-FFF2-40B4-BE49-F238E27FC236}">
                <a16:creationId xmlns:a16="http://schemas.microsoft.com/office/drawing/2014/main" id="{B12D4388-DA92-457A-B080-0840C564B853}"/>
              </a:ext>
            </a:extLst>
          </p:cNvPr>
          <p:cNvSpPr/>
          <p:nvPr/>
        </p:nvSpPr>
        <p:spPr>
          <a:xfrm>
            <a:off x="647564" y="5589240"/>
            <a:ext cx="7848871" cy="1015663"/>
          </a:xfrm>
          <a:prstGeom prst="rect">
            <a:avLst/>
          </a:prstGeom>
        </p:spPr>
        <p:txBody>
          <a:bodyPr wrap="square">
            <a:spAutoFit/>
          </a:bodyPr>
          <a:lstStyle/>
          <a:p>
            <a:pPr indent="457200"/>
            <a:r>
              <a:rPr lang="ru-RU" sz="2000" dirty="0">
                <a:latin typeface="Times New Roman" panose="02020603050405020304" pitchFamily="18" charset="0"/>
                <a:ea typeface="Times New Roman" panose="02020603050405020304" pitchFamily="18" charset="0"/>
                <a:cs typeface="Times New Roman" panose="02020603050405020304" pitchFamily="18" charset="0"/>
              </a:rPr>
              <a:t>Можно объявить переменную массива без инициализации, но при присвоении массива этой переменной нужно использовать оператор </a:t>
            </a:r>
            <a:r>
              <a:rPr lang="ru-RU" sz="2000" b="1" dirty="0" err="1">
                <a:latin typeface="Times New Roman" panose="02020603050405020304" pitchFamily="18" charset="0"/>
                <a:ea typeface="Times New Roman" panose="02020603050405020304" pitchFamily="18" charset="0"/>
                <a:cs typeface="Times New Roman" panose="02020603050405020304" pitchFamily="18" charset="0"/>
              </a:rPr>
              <a:t>new</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p:txBody>
      </p:sp>
      <p:sp>
        <p:nvSpPr>
          <p:cNvPr id="5" name="Прямоугольник 4">
            <a:extLst>
              <a:ext uri="{FF2B5EF4-FFF2-40B4-BE49-F238E27FC236}">
                <a16:creationId xmlns:a16="http://schemas.microsoft.com/office/drawing/2014/main" id="{74A04B8A-4D87-4439-B37E-B30FA117075A}"/>
              </a:ext>
            </a:extLst>
          </p:cNvPr>
          <p:cNvSpPr/>
          <p:nvPr/>
        </p:nvSpPr>
        <p:spPr>
          <a:xfrm>
            <a:off x="971600" y="4777351"/>
            <a:ext cx="7848871" cy="790473"/>
          </a:xfrm>
          <a:prstGeom prst="rect">
            <a:avLst/>
          </a:prstGeom>
          <a:ln>
            <a:solidFill>
              <a:schemeClr val="accent1"/>
            </a:solidFill>
          </a:ln>
        </p:spPr>
        <p:txBody>
          <a:bodyPr wrap="square">
            <a:spAutoFit/>
          </a:bodyPr>
          <a:lstStyle/>
          <a:p>
            <a:pPr latinLnBrk="1">
              <a:lnSpc>
                <a:spcPct val="115000"/>
              </a:lnSpc>
              <a:spcAft>
                <a:spcPts val="75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b="1" dirty="0" err="1">
                <a:solidFill>
                  <a:srgbClr val="0000FF"/>
                </a:solidFill>
                <a:latin typeface="Consolas" panose="020B0609020204030204" pitchFamily="49" charset="0"/>
                <a:ea typeface="Times New Roman" panose="02020603050405020304" pitchFamily="18" charset="0"/>
                <a:cs typeface="Consolas" panose="020B0609020204030204" pitchFamily="49" charset="0"/>
              </a:rPr>
              <a:t>int</a:t>
            </a:r>
            <a:r>
              <a:rPr lang="en-US" b="1" dirty="0">
                <a:solidFill>
                  <a:srgbClr val="333333"/>
                </a:solidFill>
                <a:latin typeface="Consolas" panose="020B0609020204030204" pitchFamily="49" charset="0"/>
                <a:ea typeface="Times New Roman" panose="02020603050405020304" pitchFamily="18" charset="0"/>
                <a:cs typeface="Consolas" panose="020B0609020204030204" pitchFamily="49" charset="0"/>
              </a:rPr>
              <a:t>[] array3;</a:t>
            </a:r>
            <a:endParaRPr lang="ru-RU" sz="2400" b="1" dirty="0">
              <a:latin typeface="Calibri" panose="020F0502020204030204" pitchFamily="34" charset="0"/>
              <a:ea typeface="Calibri" panose="020F0502020204030204" pitchFamily="34" charset="0"/>
              <a:cs typeface="Times New Roman" panose="02020603050405020304" pitchFamily="18" charset="0"/>
            </a:endParaRPr>
          </a:p>
          <a:p>
            <a:r>
              <a:rPr lang="en-US" b="1" dirty="0">
                <a:solidFill>
                  <a:srgbClr val="333333"/>
                </a:solidFill>
                <a:latin typeface="Consolas" panose="020B0609020204030204" pitchFamily="49" charset="0"/>
                <a:ea typeface="Times New Roman" panose="02020603050405020304" pitchFamily="18" charset="0"/>
                <a:cs typeface="Consolas" panose="020B0609020204030204" pitchFamily="49" charset="0"/>
              </a:rPr>
              <a:t>array3 = </a:t>
            </a:r>
            <a:r>
              <a:rPr lang="en-US" b="1" dirty="0">
                <a:solidFill>
                  <a:srgbClr val="0000FF"/>
                </a:solidFill>
                <a:latin typeface="Consolas" panose="020B0609020204030204" pitchFamily="49" charset="0"/>
                <a:ea typeface="Times New Roman" panose="02020603050405020304" pitchFamily="18" charset="0"/>
                <a:cs typeface="Consolas" panose="020B0609020204030204" pitchFamily="49" charset="0"/>
              </a:rPr>
              <a:t>new</a:t>
            </a:r>
            <a:r>
              <a:rPr lang="en-US" b="1" dirty="0">
                <a:solidFill>
                  <a:srgbClr val="333333"/>
                </a:solidFill>
                <a:latin typeface="Consolas" panose="020B0609020204030204" pitchFamily="49" charset="0"/>
                <a:ea typeface="Times New Roman" panose="02020603050405020304" pitchFamily="18" charset="0"/>
                <a:cs typeface="Consolas" panose="020B0609020204030204" pitchFamily="49" charset="0"/>
              </a:rPr>
              <a:t> </a:t>
            </a:r>
            <a:r>
              <a:rPr lang="en-US" b="1" dirty="0" err="1">
                <a:solidFill>
                  <a:srgbClr val="0000FF"/>
                </a:solidFill>
                <a:latin typeface="Consolas" panose="020B0609020204030204" pitchFamily="49" charset="0"/>
                <a:ea typeface="Times New Roman" panose="02020603050405020304" pitchFamily="18" charset="0"/>
                <a:cs typeface="Consolas" panose="020B0609020204030204" pitchFamily="49" charset="0"/>
              </a:rPr>
              <a:t>int</a:t>
            </a:r>
            <a:r>
              <a:rPr lang="en-US" b="1" dirty="0">
                <a:solidFill>
                  <a:srgbClr val="333333"/>
                </a:solidFill>
                <a:latin typeface="Consolas" panose="020B0609020204030204" pitchFamily="49" charset="0"/>
                <a:ea typeface="Times New Roman" panose="02020603050405020304" pitchFamily="18" charset="0"/>
                <a:cs typeface="Consolas" panose="020B0609020204030204" pitchFamily="49" charset="0"/>
              </a:rPr>
              <a:t>[] { 1, 3, 5, 7, 9 };</a:t>
            </a:r>
            <a:endParaRPr lang="ru-RU" b="1" dirty="0"/>
          </a:p>
        </p:txBody>
      </p:sp>
      <p:sp>
        <p:nvSpPr>
          <p:cNvPr id="6" name="Прямоугольник 5">
            <a:extLst>
              <a:ext uri="{FF2B5EF4-FFF2-40B4-BE49-F238E27FC236}">
                <a16:creationId xmlns:a16="http://schemas.microsoft.com/office/drawing/2014/main" id="{FB6CA719-F544-4CFF-9783-39D0ACE5856D}"/>
              </a:ext>
            </a:extLst>
          </p:cNvPr>
          <p:cNvSpPr/>
          <p:nvPr/>
        </p:nvSpPr>
        <p:spPr>
          <a:xfrm>
            <a:off x="971600" y="3856426"/>
            <a:ext cx="7848872" cy="923330"/>
          </a:xfrm>
          <a:prstGeom prst="rect">
            <a:avLst/>
          </a:prstGeom>
          <a:ln>
            <a:solidFill>
              <a:schemeClr val="accent1"/>
            </a:solidFill>
          </a:ln>
        </p:spPr>
        <p:txBody>
          <a:bodyPr wrap="square">
            <a:spAutoFit/>
          </a:bodyPr>
          <a:lstStyle/>
          <a:p>
            <a:pPr indent="457200" algn="just"/>
            <a:r>
              <a:rPr lang="en-US" b="1" dirty="0">
                <a:solidFill>
                  <a:srgbClr val="0000FF"/>
                </a:solidFill>
                <a:latin typeface="Consolas" panose="020B0609020204030204" pitchFamily="49" charset="0"/>
              </a:rPr>
              <a:t>float</a:t>
            </a:r>
            <a:r>
              <a:rPr lang="en-US" dirty="0">
                <a:latin typeface="Times New Roman" pitchFamily="18" charset="0"/>
                <a:cs typeface="Times New Roman" pitchFamily="18" charset="0"/>
              </a:rPr>
              <a:t>[] </a:t>
            </a:r>
            <a:r>
              <a:rPr lang="en-US" b="1" dirty="0">
                <a:solidFill>
                  <a:srgbClr val="333333"/>
                </a:solidFill>
                <a:latin typeface="Consolas" panose="020B0609020204030204" pitchFamily="49" charset="0"/>
              </a:rPr>
              <a:t>mas</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a:p>
            <a:pPr indent="457200" algn="just"/>
            <a:r>
              <a:rPr lang="en-US" b="1" dirty="0">
                <a:solidFill>
                  <a:srgbClr val="333333"/>
                </a:solidFill>
                <a:latin typeface="Consolas" panose="020B0609020204030204" pitchFamily="49" charset="0"/>
              </a:rPr>
              <a:t>mas</a:t>
            </a:r>
            <a:r>
              <a:rPr lang="ru-RU" dirty="0">
                <a:latin typeface="Times New Roman" pitchFamily="18" charset="0"/>
                <a:cs typeface="Times New Roman" pitchFamily="18" charset="0"/>
              </a:rPr>
              <a:t> = </a:t>
            </a:r>
            <a:r>
              <a:rPr lang="en-US" b="1" dirty="0">
                <a:solidFill>
                  <a:srgbClr val="0000FF"/>
                </a:solidFill>
                <a:latin typeface="Consolas" panose="020B0609020204030204" pitchFamily="49" charset="0"/>
              </a:rPr>
              <a:t>new float</a:t>
            </a:r>
            <a:r>
              <a:rPr lang="ru-RU" b="1" dirty="0">
                <a:solidFill>
                  <a:srgbClr val="333333"/>
                </a:solidFill>
                <a:latin typeface="Consolas" panose="020B0609020204030204" pitchFamily="49" charset="0"/>
              </a:rPr>
              <a:t>[12] { 1.05, 3.17, 5.24, 4.38, 6.42,</a:t>
            </a:r>
          </a:p>
          <a:p>
            <a:pPr indent="457200" algn="just"/>
            <a:r>
              <a:rPr lang="ru-RU" b="1" dirty="0">
                <a:solidFill>
                  <a:srgbClr val="333333"/>
                </a:solidFill>
                <a:latin typeface="Consolas" panose="020B0609020204030204" pitchFamily="49" charset="0"/>
              </a:rPr>
              <a:t>4.93, 6.59, 7.84, 5.73, 6.14, 4.87, 3.18 };</a:t>
            </a:r>
          </a:p>
        </p:txBody>
      </p:sp>
    </p:spTree>
    <p:extLst>
      <p:ext uri="{BB962C8B-B14F-4D97-AF65-F5344CB8AC3E}">
        <p14:creationId xmlns:p14="http://schemas.microsoft.com/office/powerpoint/2010/main" val="3336295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C75ED75-5A2E-4D27-8FE7-CCB6D5EE3437}"/>
              </a:ext>
            </a:extLst>
          </p:cNvPr>
          <p:cNvSpPr/>
          <p:nvPr/>
        </p:nvSpPr>
        <p:spPr>
          <a:xfrm>
            <a:off x="1187624" y="1268760"/>
            <a:ext cx="7344816" cy="923330"/>
          </a:xfrm>
          <a:prstGeom prst="rect">
            <a:avLst/>
          </a:prstGeom>
        </p:spPr>
        <p:txBody>
          <a:bodyPr wrap="square">
            <a:spAutoFit/>
          </a:bodyPr>
          <a:lstStyle/>
          <a:p>
            <a:pPr indent="457200" algn="just"/>
            <a:r>
              <a:rPr lang="ru-RU" dirty="0">
                <a:latin typeface="Times New Roman" pitchFamily="18" charset="0"/>
                <a:cs typeface="Times New Roman" pitchFamily="18" charset="0"/>
              </a:rPr>
              <a:t>3) В третьем варианте объявление и инициализация массива выполняются в одном действии. Например:</a:t>
            </a:r>
          </a:p>
          <a:p>
            <a:pPr indent="457200" algn="just"/>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int</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max</a:t>
            </a:r>
            <a:r>
              <a:rPr lang="ru-RU" dirty="0">
                <a:latin typeface="Times New Roman" pitchFamily="18" charset="0"/>
                <a:cs typeface="Times New Roman" pitchFamily="18" charset="0"/>
              </a:rPr>
              <a:t> = </a:t>
            </a:r>
            <a:r>
              <a:rPr lang="ru-RU" dirty="0" err="1">
                <a:latin typeface="Times New Roman" pitchFamily="18" charset="0"/>
                <a:cs typeface="Times New Roman" pitchFamily="18" charset="0"/>
              </a:rPr>
              <a:t>new</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int</a:t>
            </a:r>
            <a:r>
              <a:rPr lang="ru-RU" dirty="0">
                <a:latin typeface="Times New Roman" pitchFamily="18" charset="0"/>
                <a:cs typeface="Times New Roman" pitchFamily="18" charset="0"/>
              </a:rPr>
              <a:t>[7]; </a:t>
            </a:r>
          </a:p>
        </p:txBody>
      </p:sp>
      <p:sp>
        <p:nvSpPr>
          <p:cNvPr id="3" name="Прямоугольник 2">
            <a:extLst>
              <a:ext uri="{FF2B5EF4-FFF2-40B4-BE49-F238E27FC236}">
                <a16:creationId xmlns:a16="http://schemas.microsoft.com/office/drawing/2014/main" id="{9FDC80DA-4DDA-4169-847F-78809E11949A}"/>
              </a:ext>
            </a:extLst>
          </p:cNvPr>
          <p:cNvSpPr/>
          <p:nvPr/>
        </p:nvSpPr>
        <p:spPr>
          <a:xfrm>
            <a:off x="3502380" y="476672"/>
            <a:ext cx="2139240" cy="523220"/>
          </a:xfrm>
          <a:prstGeom prst="rect">
            <a:avLst/>
          </a:prstGeom>
        </p:spPr>
        <p:txBody>
          <a:bodyPr wrap="none">
            <a:spAutoFit/>
          </a:bodyPr>
          <a:lstStyle/>
          <a:p>
            <a:r>
              <a:rPr lang="x-none" sz="2800" b="1"/>
              <a:t>МАССИВТЕР </a:t>
            </a:r>
            <a:endParaRPr lang="ru-RU" sz="2800" b="1" dirty="0"/>
          </a:p>
        </p:txBody>
      </p:sp>
    </p:spTree>
    <p:extLst>
      <p:ext uri="{BB962C8B-B14F-4D97-AF65-F5344CB8AC3E}">
        <p14:creationId xmlns:p14="http://schemas.microsoft.com/office/powerpoint/2010/main" val="14274300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39"/>
            <a:ext cx="8640960" cy="461665"/>
          </a:xfrm>
          <a:prstGeom prst="rect">
            <a:avLst/>
          </a:prstGeom>
        </p:spPr>
        <p:txBody>
          <a:bodyPr wrap="square">
            <a:spAutoFit/>
          </a:bodyPr>
          <a:lstStyle/>
          <a:p>
            <a:pPr algn="ctr"/>
            <a:r>
              <a:rPr lang="x-none" sz="2400" b="1">
                <a:latin typeface="Times New Roman" pitchFamily="18" charset="0"/>
                <a:cs typeface="Times New Roman" pitchFamily="18" charset="0"/>
              </a:rPr>
              <a:t>МАССИВ</a:t>
            </a:r>
            <a:r>
              <a:rPr lang="kk-KZ" sz="2400" b="1" dirty="0">
                <a:latin typeface="Times New Roman" pitchFamily="18" charset="0"/>
                <a:cs typeface="Times New Roman" pitchFamily="18" charset="0"/>
              </a:rPr>
              <a:t>ТЕРДІ СҰРЫПТАУ </a:t>
            </a:r>
            <a:r>
              <a:rPr lang="x-none" sz="2400" b="1">
                <a:latin typeface="Times New Roman" pitchFamily="18" charset="0"/>
                <a:cs typeface="Times New Roman" pitchFamily="18" charset="0"/>
              </a:rPr>
              <a:t>АЛГОРИТМ</a:t>
            </a:r>
            <a:r>
              <a:rPr lang="kk-KZ" sz="2400" b="1" dirty="0">
                <a:latin typeface="Times New Roman" pitchFamily="18" charset="0"/>
                <a:cs typeface="Times New Roman" pitchFamily="18" charset="0"/>
              </a:rPr>
              <a:t>ДЕРІ</a:t>
            </a:r>
            <a:endParaRPr lang="ru-RU" sz="2400" b="1" dirty="0">
              <a:latin typeface="Times New Roman" pitchFamily="18" charset="0"/>
              <a:cs typeface="Times New Roman" pitchFamily="18" charset="0"/>
            </a:endParaRPr>
          </a:p>
        </p:txBody>
      </p:sp>
      <p:sp>
        <p:nvSpPr>
          <p:cNvPr id="3" name="Прямоугольник 2"/>
          <p:cNvSpPr/>
          <p:nvPr/>
        </p:nvSpPr>
        <p:spPr>
          <a:xfrm>
            <a:off x="575556" y="980728"/>
            <a:ext cx="8136904" cy="1631216"/>
          </a:xfrm>
          <a:prstGeom prst="rect">
            <a:avLst/>
          </a:prstGeom>
        </p:spPr>
        <p:txBody>
          <a:bodyPr wrap="square">
            <a:spAutoFit/>
          </a:bodyPr>
          <a:lstStyle/>
          <a:p>
            <a:pPr indent="457200" algn="just"/>
            <a:r>
              <a:rPr lang="kk-KZ" sz="2000" dirty="0">
                <a:latin typeface="Times New Roman" pitchFamily="18" charset="0"/>
                <a:cs typeface="Times New Roman" pitchFamily="18" charset="0"/>
              </a:rPr>
              <a:t>Деректерді өндеудің көптеген алгоритмдерінің ішінен </a:t>
            </a:r>
            <a:r>
              <a:rPr lang="ru-RU" sz="2000" dirty="0" err="1">
                <a:latin typeface="Times New Roman" pitchFamily="18" charset="0"/>
                <a:cs typeface="Times New Roman" pitchFamily="18" charset="0"/>
              </a:rPr>
              <a:t>келес</a:t>
            </a:r>
            <a:r>
              <a:rPr lang="kk-KZ" sz="2000" dirty="0">
                <a:latin typeface="Times New Roman" pitchFamily="18" charset="0"/>
                <a:cs typeface="Times New Roman" pitchFamily="18" charset="0"/>
              </a:rPr>
              <a:t>і</a:t>
            </a:r>
            <a:r>
              <a:rPr lang="ru-RU" sz="2000" dirty="0">
                <a:latin typeface="Times New Roman" pitchFamily="18" charset="0"/>
                <a:cs typeface="Times New Roman" pitchFamily="18" charset="0"/>
              </a:rPr>
              <a:t> </a:t>
            </a:r>
            <a:r>
              <a:rPr lang="kk-KZ" sz="2000" dirty="0">
                <a:latin typeface="Times New Roman" pitchFamily="18" charset="0"/>
                <a:cs typeface="Times New Roman" pitchFamily="18" charset="0"/>
              </a:rPr>
              <a:t>алгоритмдері ерекшелеуге болады:</a:t>
            </a:r>
            <a:endParaRPr lang="en-US" sz="2000" dirty="0">
              <a:latin typeface="Times New Roman" pitchFamily="18" charset="0"/>
              <a:cs typeface="Times New Roman" pitchFamily="18" charset="0"/>
            </a:endParaRPr>
          </a:p>
          <a:p>
            <a:pPr marL="342900" indent="-342900" algn="just">
              <a:buFont typeface="Arial" pitchFamily="34" charset="0"/>
              <a:buChar char="•"/>
            </a:pPr>
            <a:r>
              <a:rPr lang="kk-KZ" sz="2000" b="1" dirty="0">
                <a:latin typeface="Times New Roman" pitchFamily="18" charset="0"/>
                <a:cs typeface="Times New Roman" pitchFamily="18" charset="0"/>
              </a:rPr>
              <a:t>сұрыптау </a:t>
            </a:r>
            <a:r>
              <a:rPr lang="en-US" sz="2000" b="1" dirty="0">
                <a:latin typeface="Times New Roman" pitchFamily="18" charset="0"/>
                <a:cs typeface="Times New Roman" pitchFamily="18" charset="0"/>
              </a:rPr>
              <a:t>/</a:t>
            </a:r>
            <a:r>
              <a:rPr lang="ru-RU" sz="2000" b="1" dirty="0">
                <a:latin typeface="Times New Roman" pitchFamily="18" charset="0"/>
                <a:cs typeface="Times New Roman" pitchFamily="18" charset="0"/>
              </a:rPr>
              <a:t>сортировки </a:t>
            </a:r>
            <a:r>
              <a:rPr lang="kk-KZ" sz="2000" dirty="0">
                <a:latin typeface="Times New Roman" pitchFamily="18" charset="0"/>
                <a:cs typeface="Times New Roman" pitchFamily="18" charset="0"/>
              </a:rPr>
              <a:t>(деректерді кейбір сипаты бойынша реттеу) </a:t>
            </a:r>
          </a:p>
          <a:p>
            <a:pPr marL="342900" indent="-342900" algn="just">
              <a:buFont typeface="Arial" pitchFamily="34" charset="0"/>
              <a:buChar char="•"/>
            </a:pPr>
            <a:r>
              <a:rPr lang="kk-KZ" sz="2000" b="1" dirty="0">
                <a:latin typeface="Times New Roman" pitchFamily="18" charset="0"/>
                <a:cs typeface="Times New Roman" pitchFamily="18" charset="0"/>
              </a:rPr>
              <a:t>іздеу/</a:t>
            </a:r>
            <a:r>
              <a:rPr lang="ru-RU" sz="2000" b="1" dirty="0">
                <a:latin typeface="Times New Roman" pitchFamily="18" charset="0"/>
                <a:cs typeface="Times New Roman" pitchFamily="18" charset="0"/>
              </a:rPr>
              <a:t>поиска  </a:t>
            </a:r>
            <a:r>
              <a:rPr lang="kk-KZ" sz="2000" dirty="0">
                <a:latin typeface="Times New Roman" pitchFamily="18" charset="0"/>
                <a:cs typeface="Times New Roman" pitchFamily="18" charset="0"/>
              </a:rPr>
              <a:t>(деректерде берілген сипат бойынша элементті анықтау).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577164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931273"/>
            <a:ext cx="3829831" cy="400110"/>
          </a:xfrm>
          <a:prstGeom prst="rect">
            <a:avLst/>
          </a:prstGeom>
        </p:spPr>
        <p:txBody>
          <a:bodyPr wrap="none">
            <a:spAutoFit/>
          </a:bodyPr>
          <a:lstStyle/>
          <a:p>
            <a:r>
              <a:rPr lang="kk-KZ" sz="2000" b="1" dirty="0">
                <a:latin typeface="Times New Roman" pitchFamily="18" charset="0"/>
                <a:cs typeface="Times New Roman" pitchFamily="18" charset="0"/>
              </a:rPr>
              <a:t>Массив элементтерін сұрыптау</a:t>
            </a:r>
            <a:endParaRPr lang="ru-RU" sz="2000" b="1" dirty="0">
              <a:latin typeface="Times New Roman" pitchFamily="18" charset="0"/>
              <a:cs typeface="Times New Roman" pitchFamily="18" charset="0"/>
            </a:endParaRPr>
          </a:p>
        </p:txBody>
      </p:sp>
      <p:sp>
        <p:nvSpPr>
          <p:cNvPr id="3" name="Прямоугольник 2"/>
          <p:cNvSpPr/>
          <p:nvPr/>
        </p:nvSpPr>
        <p:spPr>
          <a:xfrm>
            <a:off x="323528" y="188639"/>
            <a:ext cx="8640960" cy="461665"/>
          </a:xfrm>
          <a:prstGeom prst="rect">
            <a:avLst/>
          </a:prstGeom>
        </p:spPr>
        <p:txBody>
          <a:bodyPr wrap="square">
            <a:spAutoFit/>
          </a:bodyPr>
          <a:lstStyle/>
          <a:p>
            <a:pPr algn="ctr"/>
            <a:r>
              <a:rPr lang="x-none" sz="2400" b="1">
                <a:latin typeface="Times New Roman" pitchFamily="18" charset="0"/>
                <a:cs typeface="Times New Roman" pitchFamily="18" charset="0"/>
              </a:rPr>
              <a:t>МАССИВ</a:t>
            </a:r>
            <a:r>
              <a:rPr lang="kk-KZ" sz="2400" b="1" dirty="0">
                <a:latin typeface="Times New Roman" pitchFamily="18" charset="0"/>
                <a:cs typeface="Times New Roman" pitchFamily="18" charset="0"/>
              </a:rPr>
              <a:t>ТЕРДІ СҰРЫПТАУ </a:t>
            </a:r>
            <a:r>
              <a:rPr lang="x-none" sz="2400" b="1">
                <a:latin typeface="Times New Roman" pitchFamily="18" charset="0"/>
                <a:cs typeface="Times New Roman" pitchFamily="18" charset="0"/>
              </a:rPr>
              <a:t>АЛГОРИТМ</a:t>
            </a:r>
            <a:r>
              <a:rPr lang="kk-KZ" sz="2400" b="1" dirty="0">
                <a:latin typeface="Times New Roman" pitchFamily="18" charset="0"/>
                <a:cs typeface="Times New Roman" pitchFamily="18" charset="0"/>
              </a:rPr>
              <a:t>ДЕРІ</a:t>
            </a:r>
            <a:endParaRPr lang="ru-RU" sz="2400" b="1" dirty="0">
              <a:latin typeface="Times New Roman" pitchFamily="18" charset="0"/>
              <a:cs typeface="Times New Roman" pitchFamily="18" charset="0"/>
            </a:endParaRPr>
          </a:p>
        </p:txBody>
      </p:sp>
      <p:sp>
        <p:nvSpPr>
          <p:cNvPr id="4" name="Прямоугольник 3"/>
          <p:cNvSpPr/>
          <p:nvPr/>
        </p:nvSpPr>
        <p:spPr>
          <a:xfrm>
            <a:off x="539552" y="1397675"/>
            <a:ext cx="8280920" cy="1631216"/>
          </a:xfrm>
          <a:prstGeom prst="rect">
            <a:avLst/>
          </a:prstGeom>
        </p:spPr>
        <p:txBody>
          <a:bodyPr wrap="square">
            <a:spAutoFit/>
          </a:bodyPr>
          <a:lstStyle/>
          <a:p>
            <a:pPr indent="457200" algn="just"/>
            <a:r>
              <a:rPr lang="kk-KZ" sz="2000" dirty="0">
                <a:latin typeface="Times New Roman" pitchFamily="18" charset="0"/>
                <a:cs typeface="Times New Roman" pitchFamily="18" charset="0"/>
              </a:rPr>
              <a:t>Массив элементтерін сұрыптау – массив элементтерін  белгілі бір сипаты бойынша реттеу.  Мысалы, массив элементтері бүтін немесе нақты типтері үшін  өсу немесе кему бойынша. Массив элементтері жолдық (строковые) типі  үшін  массив элементтерін  алфавит бойынша орналастыру.</a:t>
            </a:r>
            <a:endParaRPr lang="ru-RU" sz="2000" dirty="0">
              <a:latin typeface="Times New Roman" pitchFamily="18" charset="0"/>
              <a:cs typeface="Times New Roman" pitchFamily="18" charset="0"/>
            </a:endParaRPr>
          </a:p>
        </p:txBody>
      </p:sp>
      <p:sp>
        <p:nvSpPr>
          <p:cNvPr id="5" name="Прямоугольник 4"/>
          <p:cNvSpPr/>
          <p:nvPr/>
        </p:nvSpPr>
        <p:spPr>
          <a:xfrm>
            <a:off x="507097" y="3123304"/>
            <a:ext cx="8280920" cy="1323439"/>
          </a:xfrm>
          <a:prstGeom prst="rect">
            <a:avLst/>
          </a:prstGeom>
        </p:spPr>
        <p:txBody>
          <a:bodyPr wrap="square">
            <a:spAutoFit/>
          </a:bodyPr>
          <a:lstStyle/>
          <a:p>
            <a:pPr indent="457200" algn="just"/>
            <a:r>
              <a:rPr lang="kk-KZ" sz="2000" dirty="0">
                <a:latin typeface="Times New Roman" pitchFamily="18" charset="0"/>
                <a:cs typeface="Times New Roman" pitchFamily="18" charset="0"/>
              </a:rPr>
              <a:t>Біз массив элементтерін сұрыптаудың тек екі әдісінің алгоритмдерін және бағдарламалақ жүзеге асырылуын қарастырамыз. </a:t>
            </a:r>
            <a:endParaRPr lang="ru-RU" sz="2000" dirty="0">
              <a:latin typeface="Times New Roman" pitchFamily="18" charset="0"/>
              <a:cs typeface="Times New Roman" pitchFamily="18" charset="0"/>
            </a:endParaRPr>
          </a:p>
          <a:p>
            <a:pPr marL="457200" lvl="0" indent="457200" algn="just">
              <a:buFont typeface="+mj-lt"/>
              <a:buAutoNum type="arabicParenR"/>
            </a:pPr>
            <a:r>
              <a:rPr lang="kk-KZ" sz="2000" dirty="0">
                <a:latin typeface="Times New Roman" pitchFamily="18" charset="0"/>
                <a:cs typeface="Times New Roman" pitchFamily="18" charset="0"/>
              </a:rPr>
              <a:t>Таңдау әдісі («метод выбора»)</a:t>
            </a:r>
            <a:endParaRPr lang="ru-RU" sz="2000" dirty="0">
              <a:latin typeface="Times New Roman" pitchFamily="18" charset="0"/>
              <a:cs typeface="Times New Roman" pitchFamily="18" charset="0"/>
            </a:endParaRPr>
          </a:p>
          <a:p>
            <a:pPr marL="457200" lvl="0" indent="457200" algn="just">
              <a:buFont typeface="+mj-lt"/>
              <a:buAutoNum type="arabicParenR"/>
            </a:pPr>
            <a:r>
              <a:rPr lang="kk-KZ" sz="2000" dirty="0">
                <a:latin typeface="Times New Roman" pitchFamily="18" charset="0"/>
                <a:cs typeface="Times New Roman" pitchFamily="18" charset="0"/>
              </a:rPr>
              <a:t>«Көпіршікті» әдіс («пузырьковый» метод сортировки)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140957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39"/>
            <a:ext cx="8640960" cy="461665"/>
          </a:xfrm>
          <a:prstGeom prst="rect">
            <a:avLst/>
          </a:prstGeom>
        </p:spPr>
        <p:txBody>
          <a:bodyPr wrap="square">
            <a:spAutoFit/>
          </a:bodyPr>
          <a:lstStyle/>
          <a:p>
            <a:pPr algn="ctr"/>
            <a:r>
              <a:rPr lang="x-none" sz="2400" b="1">
                <a:latin typeface="Times New Roman" pitchFamily="18" charset="0"/>
                <a:cs typeface="Times New Roman" pitchFamily="18" charset="0"/>
              </a:rPr>
              <a:t>МАССИВ</a:t>
            </a:r>
            <a:r>
              <a:rPr lang="kk-KZ" sz="2400" b="1" dirty="0">
                <a:latin typeface="Times New Roman" pitchFamily="18" charset="0"/>
                <a:cs typeface="Times New Roman" pitchFamily="18" charset="0"/>
              </a:rPr>
              <a:t>ТЕРДІ СҰРЫПТАУ </a:t>
            </a:r>
            <a:r>
              <a:rPr lang="x-none" sz="2400" b="1">
                <a:latin typeface="Times New Roman" pitchFamily="18" charset="0"/>
                <a:cs typeface="Times New Roman" pitchFamily="18" charset="0"/>
              </a:rPr>
              <a:t>АЛГОРИТМ</a:t>
            </a:r>
            <a:r>
              <a:rPr lang="kk-KZ" sz="2400" b="1" dirty="0">
                <a:latin typeface="Times New Roman" pitchFamily="18" charset="0"/>
                <a:cs typeface="Times New Roman" pitchFamily="18" charset="0"/>
              </a:rPr>
              <a:t>ДЕРІ</a:t>
            </a:r>
            <a:endParaRPr lang="ru-RU" sz="2400" b="1" dirty="0">
              <a:latin typeface="Times New Roman" pitchFamily="18" charset="0"/>
              <a:cs typeface="Times New Roman" pitchFamily="18" charset="0"/>
            </a:endParaRPr>
          </a:p>
        </p:txBody>
      </p:sp>
      <p:sp>
        <p:nvSpPr>
          <p:cNvPr id="3" name="Прямоугольник 2"/>
          <p:cNvSpPr/>
          <p:nvPr/>
        </p:nvSpPr>
        <p:spPr>
          <a:xfrm>
            <a:off x="478197" y="697049"/>
            <a:ext cx="4101123" cy="369332"/>
          </a:xfrm>
          <a:prstGeom prst="rect">
            <a:avLst/>
          </a:prstGeom>
        </p:spPr>
        <p:txBody>
          <a:bodyPr wrap="none">
            <a:spAutoFit/>
          </a:bodyPr>
          <a:lstStyle/>
          <a:p>
            <a:r>
              <a:rPr lang="kk-KZ" b="1" dirty="0">
                <a:latin typeface="Times New Roman" pitchFamily="18" charset="0"/>
                <a:cs typeface="Times New Roman" pitchFamily="18" charset="0"/>
              </a:rPr>
              <a:t>Таңдау әдісімен сұрыптау алгоритмі. </a:t>
            </a:r>
            <a:endParaRPr lang="ru-RU" b="1" dirty="0">
              <a:latin typeface="Times New Roman" pitchFamily="18" charset="0"/>
              <a:cs typeface="Times New Roman" pitchFamily="18" charset="0"/>
            </a:endParaRPr>
          </a:p>
        </p:txBody>
      </p:sp>
      <p:sp>
        <p:nvSpPr>
          <p:cNvPr id="4" name="Прямоугольник 3"/>
          <p:cNvSpPr/>
          <p:nvPr/>
        </p:nvSpPr>
        <p:spPr>
          <a:xfrm>
            <a:off x="318948" y="1066381"/>
            <a:ext cx="8028384" cy="4247317"/>
          </a:xfrm>
          <a:prstGeom prst="rect">
            <a:avLst/>
          </a:prstGeom>
        </p:spPr>
        <p:txBody>
          <a:bodyPr wrap="square">
            <a:spAutoFit/>
          </a:bodyPr>
          <a:lstStyle/>
          <a:p>
            <a:pPr indent="457200" algn="just"/>
            <a:r>
              <a:rPr lang="kk-KZ" dirty="0">
                <a:latin typeface="Times New Roman" pitchFamily="18" charset="0"/>
                <a:cs typeface="Times New Roman" pitchFamily="18" charset="0"/>
              </a:rPr>
              <a:t>Массив элементтерін таңдау әдісімен, кему тәртібінде сұрыптау алгоритмі келесі амалдардың орындалуын болжайды. </a:t>
            </a:r>
            <a:endParaRPr lang="ru-RU" dirty="0">
              <a:latin typeface="Times New Roman" pitchFamily="18" charset="0"/>
              <a:cs typeface="Times New Roman" pitchFamily="18" charset="0"/>
            </a:endParaRPr>
          </a:p>
          <a:p>
            <a:pPr indent="457200" algn="just"/>
            <a:r>
              <a:rPr lang="kk-KZ" dirty="0">
                <a:latin typeface="Times New Roman" pitchFamily="18" charset="0"/>
                <a:cs typeface="Times New Roman" pitchFamily="18" charset="0"/>
              </a:rPr>
              <a:t>Массивтің </a:t>
            </a:r>
            <a:r>
              <a:rPr lang="kk-KZ" b="1" dirty="0">
                <a:latin typeface="Times New Roman" pitchFamily="18" charset="0"/>
                <a:cs typeface="Times New Roman" pitchFamily="18" charset="0"/>
              </a:rPr>
              <a:t>бірінші элементін </a:t>
            </a:r>
            <a:r>
              <a:rPr lang="kk-KZ" dirty="0">
                <a:latin typeface="Times New Roman" pitchFamily="18" charset="0"/>
                <a:cs typeface="Times New Roman" pitchFamily="18" charset="0"/>
              </a:rPr>
              <a:t>қарастырамыз, оның мәнін массивтің қалған басқа элементтерімен кезекпен салыстырамыз (2-ден соңғы элементке дейін).</a:t>
            </a:r>
            <a:endParaRPr lang="en-US" dirty="0">
              <a:latin typeface="Times New Roman" pitchFamily="18" charset="0"/>
              <a:cs typeface="Times New Roman" pitchFamily="18" charset="0"/>
            </a:endParaRPr>
          </a:p>
          <a:p>
            <a:pPr indent="457200" algn="just"/>
            <a:r>
              <a:rPr lang="kk-KZ" b="1" dirty="0">
                <a:latin typeface="Times New Roman" pitchFamily="18" charset="0"/>
                <a:cs typeface="Times New Roman" pitchFamily="18" charset="0"/>
              </a:rPr>
              <a:t>Егер мәні үлкен элемент кезіксе, онда ол бірінші элементпен орын ауыстырады. </a:t>
            </a:r>
            <a:endParaRPr lang="en-US" b="1" dirty="0">
              <a:latin typeface="Times New Roman" pitchFamily="18" charset="0"/>
              <a:cs typeface="Times New Roman" pitchFamily="18" charset="0"/>
            </a:endParaRPr>
          </a:p>
          <a:p>
            <a:pPr indent="457200" algn="just"/>
            <a:r>
              <a:rPr lang="kk-KZ" dirty="0">
                <a:latin typeface="Times New Roman" pitchFamily="18" charset="0"/>
                <a:cs typeface="Times New Roman" pitchFamily="18" charset="0"/>
              </a:rPr>
              <a:t>Массивті бірінші рет тексерудің нәтижесінде </a:t>
            </a:r>
            <a:r>
              <a:rPr lang="kk-KZ" b="1" dirty="0">
                <a:latin typeface="Times New Roman" pitchFamily="18" charset="0"/>
                <a:cs typeface="Times New Roman" pitchFamily="18" charset="0"/>
              </a:rPr>
              <a:t>бірінші элемент ең жоғары мәніне ие болады.</a:t>
            </a:r>
            <a:endParaRPr lang="ru-RU" b="1" dirty="0">
              <a:latin typeface="Times New Roman" pitchFamily="18" charset="0"/>
              <a:cs typeface="Times New Roman" pitchFamily="18" charset="0"/>
            </a:endParaRPr>
          </a:p>
          <a:p>
            <a:pPr indent="457200" algn="just"/>
            <a:r>
              <a:rPr lang="kk-KZ" dirty="0">
                <a:latin typeface="Times New Roman" pitchFamily="18" charset="0"/>
                <a:cs typeface="Times New Roman" pitchFamily="18" charset="0"/>
              </a:rPr>
              <a:t>Содан кейін екінші элементті қарастырамыз, оның мәнін массивтің қалған басқа элементтерімен кезекпен салыстырамыз (3-ден соңғы элементке дейін). </a:t>
            </a:r>
            <a:endParaRPr lang="en-US" dirty="0">
              <a:latin typeface="Times New Roman" pitchFamily="18" charset="0"/>
              <a:cs typeface="Times New Roman" pitchFamily="18" charset="0"/>
            </a:endParaRPr>
          </a:p>
          <a:p>
            <a:pPr indent="457200" algn="just"/>
            <a:r>
              <a:rPr lang="kk-KZ" dirty="0">
                <a:latin typeface="Times New Roman" pitchFamily="18" charset="0"/>
                <a:cs typeface="Times New Roman" pitchFamily="18" charset="0"/>
              </a:rPr>
              <a:t>Массивті екінші рет тексерудің нәтижесінде біз сұрыпталған массивтің екінші элементінің мәнін анықтаймыз. Тексеру массивтегі соңғының алдында тұрған элементіне дейін осылай қайталанады, соңғы тексеруде массивтің алдынғы элементі массивтің соңғы элементімен ғана салыстырылады.</a:t>
            </a:r>
            <a:endParaRPr lang="en-US" dirty="0">
              <a:latin typeface="Times New Roman" pitchFamily="18" charset="0"/>
              <a:cs typeface="Times New Roman" pitchFamily="18" charset="0"/>
            </a:endParaRPr>
          </a:p>
          <a:p>
            <a:pPr indent="457200" algn="just"/>
            <a:endParaRPr lang="ru-RU" dirty="0">
              <a:latin typeface="Times New Roman" pitchFamily="18" charset="0"/>
              <a:cs typeface="Times New Roman" pitchFamily="18" charset="0"/>
            </a:endParaRPr>
          </a:p>
        </p:txBody>
      </p:sp>
      <p:sp>
        <p:nvSpPr>
          <p:cNvPr id="5" name="Прямоугольник 4"/>
          <p:cNvSpPr/>
          <p:nvPr/>
        </p:nvSpPr>
        <p:spPr>
          <a:xfrm>
            <a:off x="792612" y="4941168"/>
            <a:ext cx="7573416" cy="923330"/>
          </a:xfrm>
          <a:prstGeom prst="rect">
            <a:avLst/>
          </a:prstGeom>
        </p:spPr>
        <p:txBody>
          <a:bodyPr wrap="square">
            <a:spAutoFit/>
          </a:bodyPr>
          <a:lstStyle/>
          <a:p>
            <a:pPr indent="457200" algn="just"/>
            <a:r>
              <a:rPr lang="kk-KZ" dirty="0"/>
              <a:t>Массив элементтерінің саны N-ге тең болса, алгоритмде орындалатын салыстыру операцияларының саны (О.С.) келесі түрде есептеледі:</a:t>
            </a:r>
            <a:endParaRPr lang="ru-RU" dirty="0"/>
          </a:p>
          <a:p>
            <a:r>
              <a:rPr lang="kk-KZ" dirty="0"/>
              <a:t>К.О. = (N-1)+(N-2)+(N-3)+ . . . + 2 +1=N·(N-1)/2   (7)</a:t>
            </a:r>
            <a:endParaRPr lang="ru-RU" dirty="0"/>
          </a:p>
        </p:txBody>
      </p:sp>
    </p:spTree>
    <p:extLst>
      <p:ext uri="{BB962C8B-B14F-4D97-AF65-F5344CB8AC3E}">
        <p14:creationId xmlns:p14="http://schemas.microsoft.com/office/powerpoint/2010/main" val="31609896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188639"/>
            <a:ext cx="8640960" cy="461665"/>
          </a:xfrm>
          <a:prstGeom prst="rect">
            <a:avLst/>
          </a:prstGeom>
        </p:spPr>
        <p:txBody>
          <a:bodyPr wrap="square">
            <a:spAutoFit/>
          </a:bodyPr>
          <a:lstStyle/>
          <a:p>
            <a:pPr algn="ctr"/>
            <a:r>
              <a:rPr lang="x-none" sz="2400" b="1">
                <a:latin typeface="Times New Roman" pitchFamily="18" charset="0"/>
                <a:cs typeface="Times New Roman" pitchFamily="18" charset="0"/>
              </a:rPr>
              <a:t>МАССИВ</a:t>
            </a:r>
            <a:r>
              <a:rPr lang="kk-KZ" sz="2400" b="1" dirty="0">
                <a:latin typeface="Times New Roman" pitchFamily="18" charset="0"/>
                <a:cs typeface="Times New Roman" pitchFamily="18" charset="0"/>
              </a:rPr>
              <a:t>ТЕРДІ СҰРЫПТАУ </a:t>
            </a:r>
            <a:r>
              <a:rPr lang="x-none" sz="2400" b="1">
                <a:latin typeface="Times New Roman" pitchFamily="18" charset="0"/>
                <a:cs typeface="Times New Roman" pitchFamily="18" charset="0"/>
              </a:rPr>
              <a:t>АЛГОРИТМ</a:t>
            </a:r>
            <a:r>
              <a:rPr lang="kk-KZ" sz="2400" b="1" dirty="0">
                <a:latin typeface="Times New Roman" pitchFamily="18" charset="0"/>
                <a:cs typeface="Times New Roman" pitchFamily="18" charset="0"/>
              </a:rPr>
              <a:t>ДЕРІ</a:t>
            </a:r>
            <a:endParaRPr lang="ru-RU" sz="2400" b="1" dirty="0">
              <a:latin typeface="Times New Roman" pitchFamily="18" charset="0"/>
              <a:cs typeface="Times New Roman" pitchFamily="18" charset="0"/>
            </a:endParaRPr>
          </a:p>
        </p:txBody>
      </p:sp>
      <p:sp>
        <p:nvSpPr>
          <p:cNvPr id="4" name="Rectangle 1"/>
          <p:cNvSpPr>
            <a:spLocks noChangeArrowheads="1"/>
          </p:cNvSpPr>
          <p:nvPr/>
        </p:nvSpPr>
        <p:spPr bwMode="auto">
          <a:xfrm>
            <a:off x="-589509" y="764704"/>
            <a:ext cx="7096815" cy="5201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        </a:t>
            </a:r>
            <a:r>
              <a:rPr kumimoji="0" lang="en-US" sz="1200" b="0"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static</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200" b="0"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void</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Main()</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200" b="0" i="0" u="none" strike="noStrike" cap="none" normalizeH="0" baseline="0" dirty="0" err="1">
                <a:ln>
                  <a:noFill/>
                </a:ln>
                <a:solidFill>
                  <a:srgbClr val="0000FF"/>
                </a:solidFill>
                <a:effectLst/>
                <a:latin typeface="Courier New" pitchFamily="49" charset="0"/>
                <a:ea typeface="Times New Roman" pitchFamily="18" charset="0"/>
                <a:cs typeface="Courier New" pitchFamily="49" charset="0"/>
              </a:rPr>
              <a:t>int</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i,j,b</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200" b="0" i="0" u="none" strike="noStrike" cap="none" normalizeH="0" baseline="0" dirty="0" err="1">
                <a:ln>
                  <a:noFill/>
                </a:ln>
                <a:solidFill>
                  <a:srgbClr val="0000FF"/>
                </a:solidFill>
                <a:effectLst/>
                <a:latin typeface="Courier New" pitchFamily="49" charset="0"/>
                <a:ea typeface="Times New Roman" pitchFamily="18" charset="0"/>
                <a:cs typeface="Courier New" pitchFamily="49" charset="0"/>
              </a:rPr>
              <a:t>int</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 = </a:t>
            </a:r>
            <a:r>
              <a:rPr kumimoji="0" lang="en-US" sz="1200" b="0"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new</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200" b="0" i="0" u="none" strike="noStrike" cap="none" normalizeH="0" baseline="0" dirty="0" err="1">
                <a:ln>
                  <a:noFill/>
                </a:ln>
                <a:solidFill>
                  <a:srgbClr val="0000FF"/>
                </a:solidFill>
                <a:effectLst/>
                <a:latin typeface="Courier New" pitchFamily="49" charset="0"/>
                <a:ea typeface="Times New Roman" pitchFamily="18" charset="0"/>
                <a:cs typeface="Courier New" pitchFamily="49" charset="0"/>
              </a:rPr>
              <a:t>int</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[11];</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Random</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rnd</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 </a:t>
            </a:r>
            <a:r>
              <a:rPr kumimoji="0" lang="ru-RU" sz="1200" b="0" i="0" u="none" strike="noStrike" cap="none" normalizeH="0" baseline="0" dirty="0" err="1">
                <a:ln>
                  <a:noFill/>
                </a:ln>
                <a:solidFill>
                  <a:srgbClr val="0000FF"/>
                </a:solidFill>
                <a:effectLst/>
                <a:latin typeface="Courier New" pitchFamily="49" charset="0"/>
                <a:ea typeface="Times New Roman" pitchFamily="18" charset="0"/>
                <a:cs typeface="Courier New" pitchFamily="49" charset="0"/>
              </a:rPr>
              <a:t>new</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Random</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a:ln>
                  <a:noFill/>
                </a:ln>
                <a:solidFill>
                  <a:srgbClr val="008000"/>
                </a:solidFill>
                <a:effectLst/>
                <a:latin typeface="Courier New" pitchFamily="49" charset="0"/>
                <a:ea typeface="Times New Roman" pitchFamily="18" charset="0"/>
                <a:cs typeface="Courier New" pitchFamily="49" charset="0"/>
              </a:rPr>
              <a:t>// формирование и печать массива</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Console</a:t>
            </a:r>
            <a:r>
              <a:rPr kumimoji="0" lang="ru-RU"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.Write</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r>
              <a:rPr kumimoji="0" lang="ru-RU" sz="1200" b="0"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"Массив до сортировки:    "</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err="1">
                <a:ln>
                  <a:noFill/>
                </a:ln>
                <a:solidFill>
                  <a:srgbClr val="0000FF"/>
                </a:solidFill>
                <a:effectLst/>
                <a:latin typeface="Courier New" pitchFamily="49" charset="0"/>
                <a:ea typeface="Times New Roman" pitchFamily="18" charset="0"/>
                <a:cs typeface="Courier New" pitchFamily="49" charset="0"/>
              </a:rPr>
              <a:t>for</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(i = 0; i &lt;= 10; i++)</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a[i] = </a:t>
            </a:r>
            <a:r>
              <a:rPr kumimoji="0" lang="ru-RU"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rnd.Next</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()%101 - 50;</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Console</a:t>
            </a:r>
            <a:r>
              <a:rPr kumimoji="0" lang="ru-RU"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.Write</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r>
              <a:rPr kumimoji="0" lang="ru-RU" sz="1200" b="0"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 {0}"</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a[i]);</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Console</a:t>
            </a:r>
            <a:r>
              <a:rPr kumimoji="0" lang="ru-RU"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.WriteLine</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600" b="1" i="0" u="none" strike="noStrike" cap="none" normalizeH="0" baseline="0" dirty="0">
                <a:ln>
                  <a:noFill/>
                </a:ln>
                <a:solidFill>
                  <a:srgbClr val="008000"/>
                </a:solidFill>
                <a:effectLst/>
                <a:latin typeface="Courier New" pitchFamily="49" charset="0"/>
                <a:ea typeface="Times New Roman" pitchFamily="18" charset="0"/>
                <a:cs typeface="Courier New" pitchFamily="49" charset="0"/>
              </a:rPr>
              <a:t>// сортировка элементов массива методом выбора</a:t>
            </a:r>
            <a:endParaRPr kumimoji="0" lang="ru-RU" sz="10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sv-SE" sz="1600" b="1"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for</a:t>
            </a:r>
            <a:r>
              <a:rPr kumimoji="0" lang="sv-SE" sz="16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(i = 0; i &lt;= 9; i++)</a:t>
            </a:r>
            <a:endParaRPr kumimoji="0" lang="ru-RU" sz="10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sz="16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sv-SE" sz="1600" b="1"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for</a:t>
            </a:r>
            <a:r>
              <a:rPr kumimoji="0" lang="sv-SE" sz="16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(j = i + 1; j &lt;= 10; j++)</a:t>
            </a:r>
            <a:endParaRPr kumimoji="0" lang="ru-RU" sz="10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sz="16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sv-SE" sz="1600" b="1"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if</a:t>
            </a:r>
            <a:r>
              <a:rPr kumimoji="0" lang="sv-SE" sz="16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(a[i] &lt; a[j])</a:t>
            </a:r>
            <a:endParaRPr kumimoji="0" lang="ru-RU" sz="10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sz="16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 b = a[i]; a[i] = a[j]; a[j] = b; }</a:t>
            </a:r>
            <a:endParaRPr kumimoji="0" lang="ru-RU" sz="10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sv-SE" sz="1200" b="0" i="0" u="none" strike="noStrike" cap="none" normalizeH="0" baseline="0" dirty="0">
                <a:ln>
                  <a:noFill/>
                </a:ln>
                <a:solidFill>
                  <a:srgbClr val="008000"/>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a:ln>
                  <a:noFill/>
                </a:ln>
                <a:solidFill>
                  <a:srgbClr val="008000"/>
                </a:solidFill>
                <a:effectLst/>
                <a:latin typeface="Courier New" pitchFamily="49" charset="0"/>
                <a:ea typeface="Times New Roman" pitchFamily="18" charset="0"/>
                <a:cs typeface="Courier New" pitchFamily="49" charset="0"/>
              </a:rPr>
              <a:t>печать</a:t>
            </a:r>
            <a:r>
              <a:rPr kumimoji="0" lang="sv-SE" sz="1200" b="0" i="0" u="none" strike="noStrike" cap="none" normalizeH="0" baseline="0" dirty="0">
                <a:ln>
                  <a:noFill/>
                </a:ln>
                <a:solidFill>
                  <a:srgbClr val="008000"/>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a:ln>
                  <a:noFill/>
                </a:ln>
                <a:solidFill>
                  <a:srgbClr val="008000"/>
                </a:solidFill>
                <a:effectLst/>
                <a:latin typeface="Courier New" pitchFamily="49" charset="0"/>
                <a:ea typeface="Times New Roman" pitchFamily="18" charset="0"/>
                <a:cs typeface="Courier New" pitchFamily="49" charset="0"/>
              </a:rPr>
              <a:t>массива</a:t>
            </a:r>
            <a:r>
              <a:rPr kumimoji="0" lang="sv-SE" sz="1200" b="0" i="0" u="none" strike="noStrike" cap="none" normalizeH="0" baseline="0" dirty="0">
                <a:ln>
                  <a:noFill/>
                </a:ln>
                <a:solidFill>
                  <a:srgbClr val="008000"/>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a:ln>
                  <a:noFill/>
                </a:ln>
                <a:solidFill>
                  <a:srgbClr val="008000"/>
                </a:solidFill>
                <a:effectLst/>
                <a:latin typeface="Courier New" pitchFamily="49" charset="0"/>
                <a:ea typeface="Times New Roman" pitchFamily="18" charset="0"/>
                <a:cs typeface="Courier New" pitchFamily="49" charset="0"/>
              </a:rPr>
              <a:t>после</a:t>
            </a:r>
            <a:r>
              <a:rPr kumimoji="0" lang="sv-SE" sz="1200" b="0" i="0" u="none" strike="noStrike" cap="none" normalizeH="0" baseline="0" dirty="0">
                <a:ln>
                  <a:noFill/>
                </a:ln>
                <a:solidFill>
                  <a:srgbClr val="008000"/>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a:ln>
                  <a:noFill/>
                </a:ln>
                <a:solidFill>
                  <a:srgbClr val="008000"/>
                </a:solidFill>
                <a:effectLst/>
                <a:latin typeface="Courier New" pitchFamily="49" charset="0"/>
                <a:ea typeface="Times New Roman" pitchFamily="18" charset="0"/>
                <a:cs typeface="Courier New" pitchFamily="49" charset="0"/>
              </a:rPr>
              <a:t>сортировки</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sv-SE" sz="1200" b="0" i="0" u="none" strike="noStrike" cap="none" normalizeH="0" baseline="0" dirty="0">
                <a:ln>
                  <a:noFill/>
                </a:ln>
                <a:solidFill>
                  <a:srgbClr val="008080"/>
                </a:solidFill>
                <a:effectLst/>
                <a:latin typeface="Courier New" pitchFamily="49" charset="0"/>
                <a:ea typeface="Times New Roman" pitchFamily="18" charset="0"/>
                <a:cs typeface="Courier New" pitchFamily="49" charset="0"/>
              </a:rPr>
              <a:t>Console</a:t>
            </a:r>
            <a:r>
              <a:rPr kumimoji="0" lang="sv-SE"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.Write(</a:t>
            </a:r>
            <a:r>
              <a:rPr kumimoji="0" lang="sv-SE" sz="1200" b="0"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a:t>
            </a:r>
            <a:r>
              <a:rPr kumimoji="0" lang="ru-RU" sz="1200" b="0"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Массив</a:t>
            </a:r>
            <a:r>
              <a:rPr kumimoji="0" lang="sv-SE" sz="1200" b="0"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после</a:t>
            </a:r>
            <a:r>
              <a:rPr kumimoji="0" lang="sv-SE" sz="1200" b="0"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сортировки</a:t>
            </a:r>
            <a:r>
              <a:rPr kumimoji="0" lang="sv-SE" sz="1200" b="0"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 "</a:t>
            </a:r>
            <a:r>
              <a:rPr kumimoji="0" lang="sv-SE"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it-IT" sz="1200" b="0"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for</a:t>
            </a:r>
            <a:r>
              <a:rPr kumimoji="0" lang="it-IT"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(i=0; i&lt;=10; i++)</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it-IT" sz="1200" b="0" i="0" u="none" strike="noStrike" cap="none" normalizeH="0" baseline="0" dirty="0">
                <a:ln>
                  <a:noFill/>
                </a:ln>
                <a:solidFill>
                  <a:srgbClr val="008080"/>
                </a:solidFill>
                <a:effectLst/>
                <a:latin typeface="Courier New" pitchFamily="49" charset="0"/>
                <a:ea typeface="Times New Roman" pitchFamily="18" charset="0"/>
                <a:cs typeface="Courier New" pitchFamily="49" charset="0"/>
              </a:rPr>
              <a:t>Console</a:t>
            </a:r>
            <a:r>
              <a:rPr kumimoji="0" lang="it-IT"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.Write(</a:t>
            </a:r>
            <a:r>
              <a:rPr kumimoji="0" lang="it-IT" sz="1200" b="0"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 {0}"</a:t>
            </a:r>
            <a:r>
              <a:rPr kumimoji="0" lang="it-IT"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a[i]);</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it-IT" sz="1200" b="0" i="0" u="none" strike="noStrike" cap="none" normalizeH="0" baseline="0" dirty="0">
                <a:ln>
                  <a:noFill/>
                </a:ln>
                <a:solidFill>
                  <a:srgbClr val="008080"/>
                </a:solidFill>
                <a:effectLst/>
                <a:latin typeface="Courier New" pitchFamily="49" charset="0"/>
                <a:ea typeface="Times New Roman" pitchFamily="18" charset="0"/>
                <a:cs typeface="Courier New" pitchFamily="49" charset="0"/>
              </a:rPr>
              <a:t>Console</a:t>
            </a:r>
            <a:r>
              <a:rPr kumimoji="0" lang="it-IT"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.WriteLine();</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it-IT" sz="1200" b="0" i="0" u="none" strike="noStrike" cap="none" normalizeH="0" baseline="0" dirty="0">
                <a:ln>
                  <a:noFill/>
                </a:ln>
                <a:solidFill>
                  <a:srgbClr val="008080"/>
                </a:solidFill>
                <a:effectLst/>
                <a:latin typeface="Courier New" pitchFamily="49" charset="0"/>
                <a:ea typeface="Times New Roman" pitchFamily="18" charset="0"/>
                <a:cs typeface="Courier New" pitchFamily="49" charset="0"/>
              </a:rPr>
              <a:t>Console</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r>
              <a:rPr kumimoji="0" lang="it-IT"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ReadLine</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endParaRPr kumimoji="0" lang="ru-RU" sz="800" b="0" i="0" u="none" strike="noStrike" cap="none" normalizeH="0" baseline="0" dirty="0">
              <a:ln>
                <a:noFill/>
              </a:ln>
              <a:solidFill>
                <a:schemeClr val="tx1"/>
              </a:solidFill>
              <a:effectLst/>
              <a:latin typeface="Arial" pitchFamily="34" charset="0"/>
              <a:cs typeface="Arial" pitchFamily="34" charset="0"/>
            </a:endParaRPr>
          </a:p>
        </p:txBody>
      </p:sp>
      <p:sp>
        <p:nvSpPr>
          <p:cNvPr id="5" name="Прямоугольник 4"/>
          <p:cNvSpPr/>
          <p:nvPr/>
        </p:nvSpPr>
        <p:spPr>
          <a:xfrm>
            <a:off x="4880184" y="1196752"/>
            <a:ext cx="3975783" cy="646331"/>
          </a:xfrm>
          <a:prstGeom prst="rect">
            <a:avLst/>
          </a:prstGeom>
          <a:ln>
            <a:solidFill>
              <a:schemeClr val="accent1"/>
            </a:solidFill>
          </a:ln>
        </p:spPr>
        <p:txBody>
          <a:bodyPr wrap="square">
            <a:spAutoFit/>
          </a:bodyPr>
          <a:lstStyle/>
          <a:p>
            <a:r>
              <a:rPr lang="ru-RU" dirty="0"/>
              <a:t>м</a:t>
            </a:r>
            <a:r>
              <a:rPr lang="kk-KZ" dirty="0"/>
              <a:t>ассив элементтерін кему тәртібінде сұрыптау алгоритмі</a:t>
            </a:r>
            <a:endParaRPr lang="ru-RU" dirty="0"/>
          </a:p>
        </p:txBody>
      </p:sp>
      <p:sp>
        <p:nvSpPr>
          <p:cNvPr id="6" name="Прямоугольник 5"/>
          <p:cNvSpPr/>
          <p:nvPr/>
        </p:nvSpPr>
        <p:spPr>
          <a:xfrm>
            <a:off x="3563889" y="5445224"/>
            <a:ext cx="5292078" cy="738664"/>
          </a:xfrm>
          <a:prstGeom prst="rect">
            <a:avLst/>
          </a:prstGeom>
          <a:ln>
            <a:solidFill>
              <a:schemeClr val="accent1"/>
            </a:solidFill>
          </a:ln>
        </p:spPr>
        <p:txBody>
          <a:bodyPr wrap="square">
            <a:spAutoFit/>
          </a:bodyPr>
          <a:lstStyle/>
          <a:p>
            <a:r>
              <a:rPr lang="ru-RU" sz="1400" dirty="0">
                <a:latin typeface="Times New Roman" pitchFamily="18" charset="0"/>
                <a:cs typeface="Times New Roman" pitchFamily="18" charset="0"/>
              </a:rPr>
              <a:t>Работа программы:</a:t>
            </a:r>
          </a:p>
          <a:p>
            <a:r>
              <a:rPr lang="ru-RU" sz="1400" dirty="0">
                <a:latin typeface="Times New Roman" pitchFamily="18" charset="0"/>
                <a:cs typeface="Times New Roman" pitchFamily="18" charset="0"/>
              </a:rPr>
              <a:t>Массив до сортировки:     -15 -24 -28 46 -38 22 -27 -49 -43 22 -27</a:t>
            </a:r>
          </a:p>
          <a:p>
            <a:r>
              <a:rPr lang="ru-RU" sz="1400" dirty="0">
                <a:latin typeface="Times New Roman" pitchFamily="18" charset="0"/>
                <a:cs typeface="Times New Roman" pitchFamily="18" charset="0"/>
              </a:rPr>
              <a:t>Массив после сортировки:  46 22 22 -15 -24 -27 -27 -28 -38 -43 -49</a:t>
            </a:r>
          </a:p>
        </p:txBody>
      </p:sp>
    </p:spTree>
    <p:extLst>
      <p:ext uri="{BB962C8B-B14F-4D97-AF65-F5344CB8AC3E}">
        <p14:creationId xmlns:p14="http://schemas.microsoft.com/office/powerpoint/2010/main" val="1920395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836712"/>
            <a:ext cx="7992888" cy="5940088"/>
          </a:xfrm>
          <a:prstGeom prst="rect">
            <a:avLst/>
          </a:prstGeom>
        </p:spPr>
        <p:txBody>
          <a:bodyPr wrap="square">
            <a:spAutoFit/>
          </a:bodyPr>
          <a:lstStyle/>
          <a:p>
            <a:pPr indent="457200" algn="just"/>
            <a:r>
              <a:rPr lang="kk-KZ" sz="2000" b="1" dirty="0">
                <a:latin typeface="Times New Roman" pitchFamily="18" charset="0"/>
                <a:cs typeface="Times New Roman" pitchFamily="18" charset="0"/>
              </a:rPr>
              <a:t>«Көпіршікті» әдіспен сұрыптау алгоритмі.</a:t>
            </a:r>
            <a:r>
              <a:rPr lang="en-US" sz="2000" b="1" dirty="0">
                <a:latin typeface="Times New Roman" pitchFamily="18" charset="0"/>
                <a:cs typeface="Times New Roman" pitchFamily="18" charset="0"/>
              </a:rPr>
              <a:t> </a:t>
            </a:r>
            <a:endParaRPr lang="ru-RU" sz="2000" b="1"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Массив элементтерін </a:t>
            </a:r>
            <a:r>
              <a:rPr lang="kk-KZ" sz="2000" i="1" dirty="0">
                <a:latin typeface="Times New Roman" pitchFamily="18" charset="0"/>
                <a:cs typeface="Times New Roman" pitchFamily="18" charset="0"/>
              </a:rPr>
              <a:t>өсу тәртібінде </a:t>
            </a:r>
            <a:r>
              <a:rPr lang="kk-KZ" sz="2000" dirty="0">
                <a:latin typeface="Times New Roman" pitchFamily="18" charset="0"/>
                <a:cs typeface="Times New Roman" pitchFamily="18" charset="0"/>
              </a:rPr>
              <a:t>«көпіршікті» әдіспен сұрыптау алгоритмі келесі әрекеттердің орындалуын қарастырады.</a:t>
            </a:r>
            <a:endParaRPr lang="en-US" sz="2000" dirty="0">
              <a:latin typeface="Times New Roman" pitchFamily="18" charset="0"/>
              <a:cs typeface="Times New Roman" pitchFamily="18" charset="0"/>
            </a:endParaRPr>
          </a:p>
          <a:p>
            <a:pPr indent="457200" algn="just"/>
            <a:r>
              <a:rPr lang="en-US" sz="2000" b="1" dirty="0">
                <a:latin typeface="Times New Roman" pitchFamily="18" charset="0"/>
                <a:cs typeface="Times New Roman" pitchFamily="18" charset="0"/>
              </a:rPr>
              <a:t>1)</a:t>
            </a:r>
            <a:r>
              <a:rPr lang="kk-KZ" sz="2000" b="1" dirty="0">
                <a:latin typeface="Times New Roman" pitchFamily="18" charset="0"/>
                <a:cs typeface="Times New Roman" pitchFamily="18" charset="0"/>
              </a:rPr>
              <a:t>Массивтің бірінші элементін екіншісімен салыстырамыз және егер біріншісі үлкен болса, онда олар орындарын алмастырады. </a:t>
            </a:r>
            <a:r>
              <a:rPr lang="kk-KZ" sz="2000" dirty="0">
                <a:latin typeface="Times New Roman" pitchFamily="18" charset="0"/>
                <a:cs typeface="Times New Roman" pitchFamily="18" charset="0"/>
              </a:rPr>
              <a:t>Одан кейін массивтің екінші элементі үшіншісімен салыстырылады, егер екінші элемент үлкен болса, онда олар орындарын алмастырады және т.с. </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Массивті бірінші рет «қарап шығудың» нәтижесінде массив элементінің ең үлкен мәні ең соңына жазылады. </a:t>
            </a:r>
            <a:endParaRPr lang="en-US" sz="2000" dirty="0">
              <a:latin typeface="Times New Roman" pitchFamily="18" charset="0"/>
              <a:cs typeface="Times New Roman" pitchFamily="18" charset="0"/>
            </a:endParaRPr>
          </a:p>
          <a:p>
            <a:pPr indent="457200" algn="just"/>
            <a:r>
              <a:rPr lang="en-US" sz="2000" dirty="0">
                <a:latin typeface="Times New Roman" pitchFamily="18" charset="0"/>
                <a:cs typeface="Times New Roman" pitchFamily="18" charset="0"/>
              </a:rPr>
              <a:t>2) </a:t>
            </a:r>
            <a:r>
              <a:rPr lang="kk-KZ" sz="2000" dirty="0">
                <a:latin typeface="Times New Roman" pitchFamily="18" charset="0"/>
                <a:cs typeface="Times New Roman" pitchFamily="18" charset="0"/>
              </a:rPr>
              <a:t>Массивтің бірінші элементін қайтадан аламыз және оны екінші элементпен салыстырамыз – барлық процесті массивтің соңғы тұрған </a:t>
            </a:r>
            <a:r>
              <a:rPr lang="kk-KZ" sz="2000" b="1" dirty="0">
                <a:latin typeface="Times New Roman" pitchFamily="18" charset="0"/>
                <a:cs typeface="Times New Roman" pitchFamily="18" charset="0"/>
              </a:rPr>
              <a:t>элементтің алдындағы элементке дейін </a:t>
            </a:r>
            <a:r>
              <a:rPr lang="en-US" sz="2000" b="1" dirty="0">
                <a:latin typeface="Times New Roman" pitchFamily="18" charset="0"/>
                <a:cs typeface="Times New Roman" pitchFamily="18" charset="0"/>
              </a:rPr>
              <a:t>(</a:t>
            </a:r>
            <a:r>
              <a:rPr lang="ru-RU" sz="2000" b="1" dirty="0">
                <a:latin typeface="Times New Roman" pitchFamily="18" charset="0"/>
                <a:cs typeface="Times New Roman" pitchFamily="18" charset="0"/>
              </a:rPr>
              <a:t>до предпоследнего элемента </a:t>
            </a:r>
            <a:r>
              <a:rPr lang="en-US" sz="2000" b="1" dirty="0">
                <a:latin typeface="Times New Roman" pitchFamily="18" charset="0"/>
                <a:cs typeface="Times New Roman" pitchFamily="18" charset="0"/>
              </a:rPr>
              <a:t>) </a:t>
            </a:r>
            <a:r>
              <a:rPr lang="kk-KZ" sz="2000" b="1" dirty="0">
                <a:latin typeface="Times New Roman" pitchFamily="18" charset="0"/>
                <a:cs typeface="Times New Roman" pitchFamily="18" charset="0"/>
              </a:rPr>
              <a:t>қайталаймыз </a:t>
            </a:r>
            <a:r>
              <a:rPr lang="kk-KZ" sz="2000" dirty="0">
                <a:latin typeface="Times New Roman" pitchFamily="18" charset="0"/>
                <a:cs typeface="Times New Roman" pitchFamily="18" charset="0"/>
              </a:rPr>
              <a:t>- оның мәнін құрамыз.</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3</a:t>
            </a:r>
            <a:r>
              <a:rPr lang="en-US" sz="2000" dirty="0">
                <a:latin typeface="Times New Roman" pitchFamily="18" charset="0"/>
                <a:cs typeface="Times New Roman" pitchFamily="18" charset="0"/>
              </a:rPr>
              <a:t>) </a:t>
            </a:r>
            <a:r>
              <a:rPr lang="kk-KZ" sz="2000" dirty="0">
                <a:latin typeface="Times New Roman" pitchFamily="18" charset="0"/>
                <a:cs typeface="Times New Roman" pitchFamily="18" charset="0"/>
              </a:rPr>
              <a:t>Соңғы салыстыру операциясына дейін осылай қайталанады (массивтің 1 және 2 элементтері арасында ). </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Сонымен массив элементерінің мәні өсу ретімен сұрыпталады. </a:t>
            </a:r>
            <a:endParaRPr lang="ru-RU" sz="2000" dirty="0">
              <a:latin typeface="Times New Roman" pitchFamily="18" charset="0"/>
              <a:cs typeface="Times New Roman" pitchFamily="18" charset="0"/>
            </a:endParaRPr>
          </a:p>
          <a:p>
            <a:pPr indent="457200" algn="just"/>
            <a:endParaRPr lang="ru-RU" sz="2000" dirty="0">
              <a:latin typeface="Times New Roman" pitchFamily="18" charset="0"/>
              <a:cs typeface="Times New Roman" pitchFamily="18" charset="0"/>
            </a:endParaRPr>
          </a:p>
          <a:p>
            <a:pPr algn="just"/>
            <a:r>
              <a:rPr lang="kk-KZ" sz="2000"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
        <p:nvSpPr>
          <p:cNvPr id="3" name="Прямоугольник 2"/>
          <p:cNvSpPr/>
          <p:nvPr/>
        </p:nvSpPr>
        <p:spPr>
          <a:xfrm>
            <a:off x="323528" y="188639"/>
            <a:ext cx="8640960" cy="461665"/>
          </a:xfrm>
          <a:prstGeom prst="rect">
            <a:avLst/>
          </a:prstGeom>
        </p:spPr>
        <p:txBody>
          <a:bodyPr wrap="square">
            <a:spAutoFit/>
          </a:bodyPr>
          <a:lstStyle/>
          <a:p>
            <a:pPr algn="ctr"/>
            <a:r>
              <a:rPr lang="x-none" sz="2400" b="1">
                <a:latin typeface="Times New Roman" pitchFamily="18" charset="0"/>
                <a:cs typeface="Times New Roman" pitchFamily="18" charset="0"/>
              </a:rPr>
              <a:t>МАССИВ</a:t>
            </a:r>
            <a:r>
              <a:rPr lang="kk-KZ" sz="2400" b="1" dirty="0">
                <a:latin typeface="Times New Roman" pitchFamily="18" charset="0"/>
                <a:cs typeface="Times New Roman" pitchFamily="18" charset="0"/>
              </a:rPr>
              <a:t>ТЕРДІ СҰРЫПТАУ </a:t>
            </a:r>
            <a:r>
              <a:rPr lang="x-none" sz="2400" b="1">
                <a:latin typeface="Times New Roman" pitchFamily="18" charset="0"/>
                <a:cs typeface="Times New Roman" pitchFamily="18" charset="0"/>
              </a:rPr>
              <a:t>АЛГОРИТМ</a:t>
            </a:r>
            <a:r>
              <a:rPr lang="kk-KZ" sz="2400" b="1" dirty="0">
                <a:latin typeface="Times New Roman" pitchFamily="18" charset="0"/>
                <a:cs typeface="Times New Roman" pitchFamily="18" charset="0"/>
              </a:rPr>
              <a:t>ДЕРІ</a:t>
            </a:r>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3408640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6658" y="1284781"/>
            <a:ext cx="7946985" cy="646331"/>
          </a:xfrm>
          <a:prstGeom prst="rect">
            <a:avLst/>
          </a:prstGeom>
        </p:spPr>
        <p:txBody>
          <a:bodyPr wrap="square">
            <a:spAutoFit/>
          </a:bodyPr>
          <a:lstStyle/>
          <a:p>
            <a:pPr indent="457200"/>
            <a:r>
              <a:rPr lang="kk-KZ" dirty="0"/>
              <a:t>«Көпіршікті» және таңдау әдістері алгоритмдерінің есептеу тиімділіктері бірдей. </a:t>
            </a:r>
            <a:endParaRPr lang="ru-RU" dirty="0"/>
          </a:p>
        </p:txBody>
      </p:sp>
      <p:sp>
        <p:nvSpPr>
          <p:cNvPr id="3" name="Прямоугольник 2"/>
          <p:cNvSpPr/>
          <p:nvPr/>
        </p:nvSpPr>
        <p:spPr>
          <a:xfrm>
            <a:off x="323528" y="188639"/>
            <a:ext cx="8640960" cy="461665"/>
          </a:xfrm>
          <a:prstGeom prst="rect">
            <a:avLst/>
          </a:prstGeom>
        </p:spPr>
        <p:txBody>
          <a:bodyPr wrap="square">
            <a:spAutoFit/>
          </a:bodyPr>
          <a:lstStyle/>
          <a:p>
            <a:pPr algn="ctr"/>
            <a:r>
              <a:rPr lang="x-none" sz="2400" b="1">
                <a:latin typeface="Times New Roman" pitchFamily="18" charset="0"/>
                <a:cs typeface="Times New Roman" pitchFamily="18" charset="0"/>
              </a:rPr>
              <a:t>МАССИВ</a:t>
            </a:r>
            <a:r>
              <a:rPr lang="kk-KZ" sz="2400" b="1" dirty="0">
                <a:latin typeface="Times New Roman" pitchFamily="18" charset="0"/>
                <a:cs typeface="Times New Roman" pitchFamily="18" charset="0"/>
              </a:rPr>
              <a:t>ТЕРДІ СҰРЫПТАУ </a:t>
            </a:r>
            <a:r>
              <a:rPr lang="x-none" sz="2400" b="1">
                <a:latin typeface="Times New Roman" pitchFamily="18" charset="0"/>
                <a:cs typeface="Times New Roman" pitchFamily="18" charset="0"/>
              </a:rPr>
              <a:t>АЛГОРИТМ</a:t>
            </a:r>
            <a:r>
              <a:rPr lang="kk-KZ" sz="2400" b="1" dirty="0">
                <a:latin typeface="Times New Roman" pitchFamily="18" charset="0"/>
                <a:cs typeface="Times New Roman" pitchFamily="18" charset="0"/>
              </a:rPr>
              <a:t>ДЕРІ</a:t>
            </a:r>
            <a:endParaRPr lang="ru-RU" sz="2400" b="1" dirty="0">
              <a:latin typeface="Times New Roman" pitchFamily="18" charset="0"/>
              <a:cs typeface="Times New Roman" pitchFamily="18" charset="0"/>
            </a:endParaRPr>
          </a:p>
        </p:txBody>
      </p:sp>
      <p:sp>
        <p:nvSpPr>
          <p:cNvPr id="4" name="Прямоугольник 3"/>
          <p:cNvSpPr/>
          <p:nvPr/>
        </p:nvSpPr>
        <p:spPr>
          <a:xfrm>
            <a:off x="660615" y="1940093"/>
            <a:ext cx="7730961" cy="923330"/>
          </a:xfrm>
          <a:prstGeom prst="rect">
            <a:avLst/>
          </a:prstGeom>
        </p:spPr>
        <p:txBody>
          <a:bodyPr wrap="square">
            <a:spAutoFit/>
          </a:bodyPr>
          <a:lstStyle/>
          <a:p>
            <a:pPr indent="457200" algn="just"/>
            <a:r>
              <a:rPr lang="kk-KZ" dirty="0"/>
              <a:t>Массив элементтерін кему тәртібінде «Көпіршікті» әдіспен сұрыптау алгоритмінің бағдарламалық жүзеге асырылуын қарастырайық. </a:t>
            </a:r>
            <a:endParaRPr lang="ru-RU" dirty="0"/>
          </a:p>
          <a:p>
            <a:r>
              <a:rPr lang="kk-KZ" dirty="0"/>
              <a:t>Бағдарламаның коды</a:t>
            </a:r>
            <a:r>
              <a:rPr lang="en-US" dirty="0"/>
              <a:t>:</a:t>
            </a:r>
            <a:endParaRPr lang="ru-RU" dirty="0"/>
          </a:p>
        </p:txBody>
      </p:sp>
      <p:sp>
        <p:nvSpPr>
          <p:cNvPr id="5" name="Прямоугольник 4"/>
          <p:cNvSpPr/>
          <p:nvPr/>
        </p:nvSpPr>
        <p:spPr>
          <a:xfrm>
            <a:off x="660615" y="864293"/>
            <a:ext cx="7704856" cy="369332"/>
          </a:xfrm>
          <a:prstGeom prst="rect">
            <a:avLst/>
          </a:prstGeom>
        </p:spPr>
        <p:txBody>
          <a:bodyPr wrap="square">
            <a:spAutoFit/>
          </a:bodyPr>
          <a:lstStyle/>
          <a:p>
            <a:pPr indent="457200" algn="just"/>
            <a:r>
              <a:rPr lang="kk-KZ" b="1" dirty="0">
                <a:latin typeface="Times New Roman" pitchFamily="18" charset="0"/>
                <a:cs typeface="Times New Roman" pitchFamily="18" charset="0"/>
              </a:rPr>
              <a:t>«Көпіршікті» әдіспен сұрыптау алгоритмі.</a:t>
            </a:r>
            <a:r>
              <a:rPr lang="en-US" b="1" dirty="0">
                <a:latin typeface="Times New Roman" pitchFamily="18" charset="0"/>
                <a:cs typeface="Times New Roman" pitchFamily="18" charset="0"/>
              </a:rPr>
              <a:t> </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35973751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84951" y="116632"/>
            <a:ext cx="8640960" cy="461665"/>
          </a:xfrm>
          <a:prstGeom prst="rect">
            <a:avLst/>
          </a:prstGeom>
        </p:spPr>
        <p:txBody>
          <a:bodyPr wrap="square">
            <a:spAutoFit/>
          </a:bodyPr>
          <a:lstStyle/>
          <a:p>
            <a:pPr algn="ctr"/>
            <a:r>
              <a:rPr lang="x-none" sz="2400" b="1">
                <a:latin typeface="Times New Roman" pitchFamily="18" charset="0"/>
                <a:cs typeface="Times New Roman" pitchFamily="18" charset="0"/>
              </a:rPr>
              <a:t>МАССИВ</a:t>
            </a:r>
            <a:r>
              <a:rPr lang="kk-KZ" sz="2400" b="1" dirty="0">
                <a:latin typeface="Times New Roman" pitchFamily="18" charset="0"/>
                <a:cs typeface="Times New Roman" pitchFamily="18" charset="0"/>
              </a:rPr>
              <a:t>ТЕРДІ СҰРЫПТАУ </a:t>
            </a:r>
            <a:r>
              <a:rPr lang="x-none" sz="2400" b="1">
                <a:latin typeface="Times New Roman" pitchFamily="18" charset="0"/>
                <a:cs typeface="Times New Roman" pitchFamily="18" charset="0"/>
              </a:rPr>
              <a:t>АЛГОРИТМ</a:t>
            </a:r>
            <a:r>
              <a:rPr lang="kk-KZ" sz="2400" b="1" dirty="0">
                <a:latin typeface="Times New Roman" pitchFamily="18" charset="0"/>
                <a:cs typeface="Times New Roman" pitchFamily="18" charset="0"/>
              </a:rPr>
              <a:t>ДЕРІ</a:t>
            </a:r>
            <a:endParaRPr lang="ru-RU" sz="2400" b="1" dirty="0">
              <a:latin typeface="Times New Roman" pitchFamily="18" charset="0"/>
              <a:cs typeface="Times New Roman" pitchFamily="18" charset="0"/>
            </a:endParaRPr>
          </a:p>
        </p:txBody>
      </p:sp>
      <p:sp>
        <p:nvSpPr>
          <p:cNvPr id="4" name="Rectangle 2"/>
          <p:cNvSpPr>
            <a:spLocks noChangeArrowheads="1"/>
          </p:cNvSpPr>
          <p:nvPr/>
        </p:nvSpPr>
        <p:spPr bwMode="auto">
          <a:xfrm>
            <a:off x="-509652" y="980728"/>
            <a:ext cx="7749237" cy="5201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        </a:t>
            </a:r>
            <a:r>
              <a:rPr kumimoji="0" lang="en-US" sz="1200" b="0"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static</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200" b="0"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void</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Main()</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200" b="0" i="0" u="none" strike="noStrike" cap="none" normalizeH="0" baseline="0" dirty="0" err="1">
                <a:ln>
                  <a:noFill/>
                </a:ln>
                <a:solidFill>
                  <a:srgbClr val="0000FF"/>
                </a:solidFill>
                <a:effectLst/>
                <a:latin typeface="Courier New" pitchFamily="49" charset="0"/>
                <a:ea typeface="Times New Roman" pitchFamily="18" charset="0"/>
                <a:cs typeface="Courier New" pitchFamily="49" charset="0"/>
              </a:rPr>
              <a:t>int</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i,j,b</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200" b="0" i="0" u="none" strike="noStrike" cap="none" normalizeH="0" baseline="0" dirty="0" err="1">
                <a:ln>
                  <a:noFill/>
                </a:ln>
                <a:solidFill>
                  <a:srgbClr val="0000FF"/>
                </a:solidFill>
                <a:effectLst/>
                <a:latin typeface="Courier New" pitchFamily="49" charset="0"/>
                <a:ea typeface="Times New Roman" pitchFamily="18" charset="0"/>
                <a:cs typeface="Courier New" pitchFamily="49" charset="0"/>
              </a:rPr>
              <a:t>int</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 = </a:t>
            </a:r>
            <a:r>
              <a:rPr kumimoji="0" lang="en-US" sz="1200" b="0"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new</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200" b="0" i="0" u="none" strike="noStrike" cap="none" normalizeH="0" baseline="0" dirty="0" err="1">
                <a:ln>
                  <a:noFill/>
                </a:ln>
                <a:solidFill>
                  <a:srgbClr val="0000FF"/>
                </a:solidFill>
                <a:effectLst/>
                <a:latin typeface="Courier New" pitchFamily="49" charset="0"/>
                <a:ea typeface="Times New Roman" pitchFamily="18" charset="0"/>
                <a:cs typeface="Courier New" pitchFamily="49" charset="0"/>
              </a:rPr>
              <a:t>int</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[11];</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Random</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rnd</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 </a:t>
            </a:r>
            <a:r>
              <a:rPr kumimoji="0" lang="ru-RU" sz="1200" b="0" i="0" u="none" strike="noStrike" cap="none" normalizeH="0" baseline="0" dirty="0" err="1">
                <a:ln>
                  <a:noFill/>
                </a:ln>
                <a:solidFill>
                  <a:srgbClr val="0000FF"/>
                </a:solidFill>
                <a:effectLst/>
                <a:latin typeface="Courier New" pitchFamily="49" charset="0"/>
                <a:ea typeface="Times New Roman" pitchFamily="18" charset="0"/>
                <a:cs typeface="Courier New" pitchFamily="49" charset="0"/>
              </a:rPr>
              <a:t>new</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Random</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a:ln>
                  <a:noFill/>
                </a:ln>
                <a:solidFill>
                  <a:srgbClr val="008000"/>
                </a:solidFill>
                <a:effectLst/>
                <a:latin typeface="Courier New" pitchFamily="49" charset="0"/>
                <a:ea typeface="Times New Roman" pitchFamily="18" charset="0"/>
                <a:cs typeface="Courier New" pitchFamily="49" charset="0"/>
              </a:rPr>
              <a:t>// формирование и печать массива</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Console</a:t>
            </a:r>
            <a:r>
              <a:rPr kumimoji="0" lang="ru-RU"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.Write</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r>
              <a:rPr kumimoji="0" lang="ru-RU" sz="1200" b="0"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"Массив до сортировки:    "</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err="1">
                <a:ln>
                  <a:noFill/>
                </a:ln>
                <a:solidFill>
                  <a:srgbClr val="0000FF"/>
                </a:solidFill>
                <a:effectLst/>
                <a:latin typeface="Courier New" pitchFamily="49" charset="0"/>
                <a:ea typeface="Times New Roman" pitchFamily="18" charset="0"/>
                <a:cs typeface="Courier New" pitchFamily="49" charset="0"/>
              </a:rPr>
              <a:t>for</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(i = 0; i &lt;= 10; i++)</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a[i] = </a:t>
            </a:r>
            <a:r>
              <a:rPr kumimoji="0" lang="ru-RU"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rnd.Next</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()%101 - 50;</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Console</a:t>
            </a:r>
            <a:r>
              <a:rPr kumimoji="0" lang="ru-RU"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.Write</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r>
              <a:rPr kumimoji="0" lang="ru-RU" sz="1200" b="0"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 {0}"</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a[i]);</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Console</a:t>
            </a:r>
            <a:r>
              <a:rPr kumimoji="0" lang="ru-RU"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.WriteLine</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600" b="1" i="0" u="none" strike="noStrike" cap="none" normalizeH="0" baseline="0" dirty="0">
                <a:ln>
                  <a:noFill/>
                </a:ln>
                <a:solidFill>
                  <a:srgbClr val="008000"/>
                </a:solidFill>
                <a:effectLst/>
                <a:latin typeface="Courier New" pitchFamily="49" charset="0"/>
                <a:ea typeface="Times New Roman" pitchFamily="18" charset="0"/>
                <a:cs typeface="Courier New" pitchFamily="49" charset="0"/>
              </a:rPr>
              <a:t>// сортировка элементов массива «пузырьковым» методом</a:t>
            </a:r>
            <a:endParaRPr kumimoji="0" lang="ru-RU" sz="10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sv-SE" sz="1600" b="1"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for</a:t>
            </a:r>
            <a:r>
              <a:rPr kumimoji="0" lang="sv-SE" sz="16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(i=0; i&lt;=9; i++)</a:t>
            </a:r>
            <a:endParaRPr kumimoji="0" lang="ru-RU" sz="10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sz="16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sv-SE" sz="1600" b="1"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for</a:t>
            </a:r>
            <a:r>
              <a:rPr kumimoji="0" lang="sv-SE" sz="16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(j=0; j&lt;=9-i; j++)</a:t>
            </a:r>
            <a:endParaRPr kumimoji="0" lang="ru-RU" sz="10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sz="16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600" b="1"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if</a:t>
            </a:r>
            <a:r>
              <a:rPr kumimoji="0" lang="en-US" sz="16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(a[j]&lt;a[j+1])</a:t>
            </a:r>
            <a:endParaRPr kumimoji="0" lang="ru-RU" sz="10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 b=a[j];a[j]=a[j+1];a[j+1]=b;}</a:t>
            </a:r>
            <a:endParaRPr kumimoji="0" lang="ru-RU" sz="10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a:ln>
                  <a:noFill/>
                </a:ln>
                <a:solidFill>
                  <a:srgbClr val="008000"/>
                </a:solidFill>
                <a:effectLst/>
                <a:latin typeface="Courier New" pitchFamily="49" charset="0"/>
                <a:ea typeface="Times New Roman" pitchFamily="18" charset="0"/>
                <a:cs typeface="Courier New" pitchFamily="49" charset="0"/>
              </a:rPr>
              <a:t>// печать массива после сортировки</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Console</a:t>
            </a:r>
            <a:r>
              <a:rPr kumimoji="0" lang="ru-RU"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.Write</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r>
              <a:rPr kumimoji="0" lang="ru-RU" sz="1200" b="0"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"Массив после сортировки: "</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it-IT" sz="1200" b="0"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for</a:t>
            </a:r>
            <a:r>
              <a:rPr kumimoji="0" lang="it-IT"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(i=0; i&lt;=10; i++)</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it-IT" sz="1200" b="0" i="0" u="none" strike="noStrike" cap="none" normalizeH="0" baseline="0" dirty="0">
                <a:ln>
                  <a:noFill/>
                </a:ln>
                <a:solidFill>
                  <a:srgbClr val="008080"/>
                </a:solidFill>
                <a:effectLst/>
                <a:latin typeface="Courier New" pitchFamily="49" charset="0"/>
                <a:ea typeface="Times New Roman" pitchFamily="18" charset="0"/>
                <a:cs typeface="Courier New" pitchFamily="49" charset="0"/>
              </a:rPr>
              <a:t>Console</a:t>
            </a:r>
            <a:r>
              <a:rPr kumimoji="0" lang="it-IT"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.Write(</a:t>
            </a:r>
            <a:r>
              <a:rPr kumimoji="0" lang="it-IT" sz="1200" b="0"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 {0}"</a:t>
            </a:r>
            <a:r>
              <a:rPr kumimoji="0" lang="it-IT"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a[i]);</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it-IT" sz="1200" b="0" i="0" u="none" strike="noStrike" cap="none" normalizeH="0" baseline="0" dirty="0">
                <a:ln>
                  <a:noFill/>
                </a:ln>
                <a:solidFill>
                  <a:srgbClr val="008080"/>
                </a:solidFill>
                <a:effectLst/>
                <a:latin typeface="Courier New" pitchFamily="49" charset="0"/>
                <a:ea typeface="Times New Roman" pitchFamily="18" charset="0"/>
                <a:cs typeface="Courier New" pitchFamily="49" charset="0"/>
              </a:rPr>
              <a:t>Console</a:t>
            </a:r>
            <a:r>
              <a:rPr kumimoji="0" lang="it-IT"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.WriteLine();</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it-IT" sz="1200" b="0" i="0" u="none" strike="noStrike" cap="none" normalizeH="0" baseline="0" dirty="0">
                <a:ln>
                  <a:noFill/>
                </a:ln>
                <a:solidFill>
                  <a:srgbClr val="008080"/>
                </a:solidFill>
                <a:effectLst/>
                <a:latin typeface="Courier New" pitchFamily="49" charset="0"/>
                <a:ea typeface="Times New Roman" pitchFamily="18" charset="0"/>
                <a:cs typeface="Courier New" pitchFamily="49" charset="0"/>
              </a:rPr>
              <a:t>Console</a:t>
            </a:r>
            <a:r>
              <a:rPr kumimoji="0" lang="it-IT"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.ReadLine();        </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endParaRPr kumimoji="0" lang="it-IT" sz="1800" b="0" i="0" u="none" strike="noStrike" cap="none" normalizeH="0" baseline="0" dirty="0">
              <a:ln>
                <a:noFill/>
              </a:ln>
              <a:solidFill>
                <a:schemeClr val="tx1"/>
              </a:solidFill>
              <a:effectLst/>
              <a:latin typeface="Arial" pitchFamily="34" charset="0"/>
              <a:cs typeface="Arial" pitchFamily="34" charset="0"/>
            </a:endParaRPr>
          </a:p>
        </p:txBody>
      </p:sp>
      <p:sp>
        <p:nvSpPr>
          <p:cNvPr id="5" name="Прямоугольник 4"/>
          <p:cNvSpPr/>
          <p:nvPr/>
        </p:nvSpPr>
        <p:spPr>
          <a:xfrm>
            <a:off x="3275856" y="5570056"/>
            <a:ext cx="5616624" cy="584775"/>
          </a:xfrm>
          <a:prstGeom prst="rect">
            <a:avLst/>
          </a:prstGeom>
          <a:noFill/>
          <a:ln>
            <a:solidFill>
              <a:schemeClr val="accent1"/>
            </a:solidFill>
          </a:ln>
        </p:spPr>
        <p:txBody>
          <a:bodyPr wrap="square">
            <a:spAutoFit/>
          </a:bodyPr>
          <a:lstStyle/>
          <a:p>
            <a:r>
              <a:rPr lang="ru-RU" sz="1600" dirty="0"/>
              <a:t>Массив до сортировки:     -40 45 -29 30 11 -8 -26 -37 9 23 -41</a:t>
            </a:r>
          </a:p>
          <a:p>
            <a:r>
              <a:rPr lang="it-IT" sz="1600" dirty="0"/>
              <a:t>Массив после сортировки:  45 30 23 11 9 -8 -26 -29 -37 -40 -41</a:t>
            </a:r>
            <a:endParaRPr lang="ru-RU" sz="1600" dirty="0"/>
          </a:p>
        </p:txBody>
      </p:sp>
      <p:sp>
        <p:nvSpPr>
          <p:cNvPr id="6" name="Прямоугольник 5"/>
          <p:cNvSpPr/>
          <p:nvPr/>
        </p:nvSpPr>
        <p:spPr>
          <a:xfrm>
            <a:off x="219588" y="611396"/>
            <a:ext cx="7704856" cy="369332"/>
          </a:xfrm>
          <a:prstGeom prst="rect">
            <a:avLst/>
          </a:prstGeom>
        </p:spPr>
        <p:txBody>
          <a:bodyPr wrap="square">
            <a:spAutoFit/>
          </a:bodyPr>
          <a:lstStyle/>
          <a:p>
            <a:pPr indent="457200" algn="just"/>
            <a:r>
              <a:rPr lang="kk-KZ" b="1" dirty="0">
                <a:latin typeface="Times New Roman" pitchFamily="18" charset="0"/>
                <a:cs typeface="Times New Roman" pitchFamily="18" charset="0"/>
              </a:rPr>
              <a:t>«Көпіршікті» әдіспен сұрыптау алгоритмі.</a:t>
            </a:r>
            <a:r>
              <a:rPr lang="en-US" b="1" dirty="0">
                <a:latin typeface="Times New Roman" pitchFamily="18" charset="0"/>
                <a:cs typeface="Times New Roman" pitchFamily="18" charset="0"/>
              </a:rPr>
              <a:t> </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18798165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4951" y="116632"/>
            <a:ext cx="8640960" cy="461665"/>
          </a:xfrm>
          <a:prstGeom prst="rect">
            <a:avLst/>
          </a:prstGeom>
        </p:spPr>
        <p:txBody>
          <a:bodyPr wrap="square">
            <a:spAutoFit/>
          </a:bodyPr>
          <a:lstStyle/>
          <a:p>
            <a:pPr algn="ctr"/>
            <a:r>
              <a:rPr lang="x-none" sz="2400" b="1">
                <a:latin typeface="Times New Roman" pitchFamily="18" charset="0"/>
                <a:cs typeface="Times New Roman" pitchFamily="18" charset="0"/>
              </a:rPr>
              <a:t>МАССИВ</a:t>
            </a:r>
            <a:r>
              <a:rPr lang="kk-KZ" sz="2400" b="1" dirty="0">
                <a:latin typeface="Times New Roman" pitchFamily="18" charset="0"/>
                <a:cs typeface="Times New Roman" pitchFamily="18" charset="0"/>
              </a:rPr>
              <a:t>ТЕРДІ СҰРЫПТАУ </a:t>
            </a:r>
            <a:r>
              <a:rPr lang="x-none" sz="2400" b="1">
                <a:latin typeface="Times New Roman" pitchFamily="18" charset="0"/>
                <a:cs typeface="Times New Roman" pitchFamily="18" charset="0"/>
              </a:rPr>
              <a:t>АЛГОРИТМ</a:t>
            </a:r>
            <a:r>
              <a:rPr lang="kk-KZ" sz="2400" b="1" dirty="0">
                <a:latin typeface="Times New Roman" pitchFamily="18" charset="0"/>
                <a:cs typeface="Times New Roman" pitchFamily="18" charset="0"/>
              </a:rPr>
              <a:t>ДЕРІ</a:t>
            </a:r>
            <a:endParaRPr lang="ru-RU" sz="2400" b="1" dirty="0">
              <a:latin typeface="Times New Roman" pitchFamily="18" charset="0"/>
              <a:cs typeface="Times New Roman" pitchFamily="18" charset="0"/>
            </a:endParaRPr>
          </a:p>
        </p:txBody>
      </p:sp>
      <p:sp>
        <p:nvSpPr>
          <p:cNvPr id="3" name="Прямоугольник 2"/>
          <p:cNvSpPr/>
          <p:nvPr/>
        </p:nvSpPr>
        <p:spPr>
          <a:xfrm>
            <a:off x="676253" y="908720"/>
            <a:ext cx="7848872" cy="2246769"/>
          </a:xfrm>
          <a:prstGeom prst="rect">
            <a:avLst/>
          </a:prstGeom>
        </p:spPr>
        <p:txBody>
          <a:bodyPr wrap="square">
            <a:spAutoFit/>
          </a:bodyPr>
          <a:lstStyle/>
          <a:p>
            <a:pPr indent="457200" algn="just"/>
            <a:r>
              <a:rPr lang="kk-KZ" sz="2000" dirty="0">
                <a:latin typeface="Times New Roman" pitchFamily="18" charset="0"/>
                <a:cs typeface="Times New Roman" pitchFamily="18" charset="0"/>
              </a:rPr>
              <a:t>Түрлі іздеу әдістерінің ішінен олардың тек үшеуінің алгоритмдері мен бағдарламалық жүзеге асырылуын қарастырамыз – массивте элемент мәні бойынша іздеу әдістері:</a:t>
            </a:r>
            <a:endParaRPr lang="ru-RU" sz="2000" dirty="0">
              <a:latin typeface="Times New Roman" pitchFamily="18" charset="0"/>
              <a:cs typeface="Times New Roman" pitchFamily="18" charset="0"/>
            </a:endParaRPr>
          </a:p>
          <a:p>
            <a:pPr marL="342900" indent="-342900" algn="just">
              <a:buFont typeface="Arial" pitchFamily="34" charset="0"/>
              <a:buChar char="•"/>
            </a:pPr>
            <a:r>
              <a:rPr lang="kk-KZ" sz="2000" b="1" dirty="0">
                <a:latin typeface="Times New Roman" pitchFamily="18" charset="0"/>
                <a:cs typeface="Times New Roman" pitchFamily="18" charset="0"/>
              </a:rPr>
              <a:t>екілік </a:t>
            </a:r>
          </a:p>
          <a:p>
            <a:pPr marL="342900" indent="-342900" algn="just">
              <a:buFont typeface="Arial" pitchFamily="34" charset="0"/>
              <a:buChar char="•"/>
            </a:pPr>
            <a:r>
              <a:rPr lang="kk-KZ" sz="2000" b="1" dirty="0">
                <a:latin typeface="Times New Roman" pitchFamily="18" charset="0"/>
                <a:cs typeface="Times New Roman" pitchFamily="18" charset="0"/>
              </a:rPr>
              <a:t>блоктық </a:t>
            </a:r>
          </a:p>
          <a:p>
            <a:pPr marL="342900" indent="-342900" algn="just">
              <a:buFont typeface="Arial" pitchFamily="34" charset="0"/>
              <a:buChar char="•"/>
            </a:pPr>
            <a:r>
              <a:rPr lang="kk-KZ" sz="2000" b="1" dirty="0">
                <a:latin typeface="Times New Roman" pitchFamily="18" charset="0"/>
                <a:cs typeface="Times New Roman" pitchFamily="18" charset="0"/>
              </a:rPr>
              <a:t>тізбектеп</a:t>
            </a:r>
          </a:p>
          <a:p>
            <a:pPr indent="457200" algn="just"/>
            <a:r>
              <a:rPr lang="kk-KZ" sz="2000"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8338635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4951" y="116632"/>
            <a:ext cx="8640960" cy="461665"/>
          </a:xfrm>
          <a:prstGeom prst="rect">
            <a:avLst/>
          </a:prstGeom>
        </p:spPr>
        <p:txBody>
          <a:bodyPr wrap="square">
            <a:spAutoFit/>
          </a:bodyPr>
          <a:lstStyle/>
          <a:p>
            <a:pPr algn="ctr"/>
            <a:r>
              <a:rPr lang="x-none" sz="2400" b="1">
                <a:latin typeface="Times New Roman" pitchFamily="18" charset="0"/>
                <a:cs typeface="Times New Roman" pitchFamily="18" charset="0"/>
              </a:rPr>
              <a:t>МАССИВ</a:t>
            </a:r>
            <a:r>
              <a:rPr lang="kk-KZ" sz="2400" b="1" dirty="0">
                <a:latin typeface="Times New Roman" pitchFamily="18" charset="0"/>
                <a:cs typeface="Times New Roman" pitchFamily="18" charset="0"/>
              </a:rPr>
              <a:t>ТЕРДІ СҰРЫПТАУ </a:t>
            </a:r>
            <a:r>
              <a:rPr lang="x-none" sz="2400" b="1">
                <a:latin typeface="Times New Roman" pitchFamily="18" charset="0"/>
                <a:cs typeface="Times New Roman" pitchFamily="18" charset="0"/>
              </a:rPr>
              <a:t>АЛГОРИТМ</a:t>
            </a:r>
            <a:r>
              <a:rPr lang="kk-KZ" sz="2400" b="1" dirty="0">
                <a:latin typeface="Times New Roman" pitchFamily="18" charset="0"/>
                <a:cs typeface="Times New Roman" pitchFamily="18" charset="0"/>
              </a:rPr>
              <a:t>ДЕРІ</a:t>
            </a:r>
            <a:endParaRPr lang="ru-RU" sz="2400" b="1" dirty="0">
              <a:latin typeface="Times New Roman" pitchFamily="18" charset="0"/>
              <a:cs typeface="Times New Roman" pitchFamily="18" charset="0"/>
            </a:endParaRPr>
          </a:p>
        </p:txBody>
      </p:sp>
      <p:sp>
        <p:nvSpPr>
          <p:cNvPr id="4" name="Прямоугольник 3"/>
          <p:cNvSpPr/>
          <p:nvPr/>
        </p:nvSpPr>
        <p:spPr>
          <a:xfrm>
            <a:off x="539550" y="980728"/>
            <a:ext cx="8208914" cy="4708981"/>
          </a:xfrm>
          <a:prstGeom prst="rect">
            <a:avLst/>
          </a:prstGeom>
        </p:spPr>
        <p:txBody>
          <a:bodyPr wrap="square">
            <a:spAutoFit/>
          </a:bodyPr>
          <a:lstStyle/>
          <a:p>
            <a:pPr indent="457200" algn="just"/>
            <a:r>
              <a:rPr lang="kk-KZ" sz="2000" b="1" dirty="0">
                <a:latin typeface="Times New Roman" pitchFamily="18" charset="0"/>
                <a:cs typeface="Times New Roman" pitchFamily="18" charset="0"/>
              </a:rPr>
              <a:t>Тізбектеп іздеу алгоритмі.</a:t>
            </a:r>
            <a:endParaRPr lang="ru-RU" sz="2000" dirty="0">
              <a:latin typeface="Times New Roman" pitchFamily="18" charset="0"/>
              <a:cs typeface="Times New Roman" pitchFamily="18" charset="0"/>
            </a:endParaRPr>
          </a:p>
          <a:p>
            <a:pPr indent="457200" algn="just"/>
            <a:r>
              <a:rPr lang="kk-KZ" sz="2000" dirty="0">
                <a:latin typeface="Times New Roman" pitchFamily="18" charset="0"/>
                <a:cs typeface="Times New Roman" pitchFamily="18" charset="0"/>
              </a:rPr>
              <a:t> </a:t>
            </a:r>
            <a:r>
              <a:rPr lang="kk-KZ" sz="2000" b="1" dirty="0">
                <a:latin typeface="Times New Roman" pitchFamily="18" charset="0"/>
                <a:cs typeface="Times New Roman" pitchFamily="18" charset="0"/>
              </a:rPr>
              <a:t>Элементтің тізбектеп іздеу алгоритмі ізделетін кілтті массивтің барлық элементімен, яғни бірінші элементінен бастап соңғы элементіне дейін тізбекті түрде салыстыруға негізделген. Егер массивтің соңғы элементі қаралып қойса, онда іздеу аяқталады. </a:t>
            </a:r>
          </a:p>
          <a:p>
            <a:pPr indent="457200" algn="just"/>
            <a:r>
              <a:rPr lang="kk-KZ" sz="2000" dirty="0"/>
              <a:t>Осы алгоритмді көрсету үшін оны кітаптың керекті бетін іздеу алгоритмімен салыстырады, мысалы, үш жүзінші бет. Әрбір бет бірінші беттен үш жүзінші бетке дейін тізбекті түрде парақталады.</a:t>
            </a:r>
          </a:p>
          <a:p>
            <a:pPr indent="457200" algn="just"/>
            <a:r>
              <a:rPr lang="kk-KZ" sz="2000" dirty="0"/>
              <a:t>Осы алгоритмнің кемшілігі – массив элементтерінің саны көп болған жағдайда іздеуге айтарлықтай көп уақыт жұмсалады. Іздеу уақыты N санына пропорционал, мұндағы N - массив элементтерінің саны.</a:t>
            </a:r>
            <a:endParaRPr lang="ru-RU" sz="2000" dirty="0"/>
          </a:p>
          <a:p>
            <a:pPr indent="457200" algn="just"/>
            <a:r>
              <a:rPr lang="kk-KZ" sz="2000" dirty="0"/>
              <a:t>Алгоритм артықшылығы - массивте элементтерді кез келген тәртіпте және тәртіпсіз түрде орналастыруға рұқсат беру.</a:t>
            </a:r>
            <a:endParaRPr lang="ru-RU" sz="2000" dirty="0"/>
          </a:p>
          <a:p>
            <a:pPr indent="457200" algn="just"/>
            <a:endParaRPr lang="ru-RU" sz="2000" dirty="0"/>
          </a:p>
          <a:p>
            <a:pPr indent="457200" algn="just"/>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777860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4226" y="692696"/>
            <a:ext cx="8064896" cy="1200329"/>
          </a:xfrm>
          <a:prstGeom prst="rect">
            <a:avLst/>
          </a:prstGeom>
        </p:spPr>
        <p:txBody>
          <a:bodyPr wrap="square">
            <a:spAutoFit/>
          </a:bodyPr>
          <a:lstStyle/>
          <a:p>
            <a:pPr indent="457200" algn="just"/>
            <a:r>
              <a:rPr lang="kk-KZ" dirty="0">
                <a:latin typeface="Times New Roman" pitchFamily="18" charset="0"/>
                <a:cs typeface="Times New Roman" pitchFamily="18" charset="0"/>
              </a:rPr>
              <a:t>Есеп. Іздестіру массиві 0-ден 99-дейінгі аралықтағы 20 кездейсоқ бүтін сандарынан тұрады. Диалог режімінде кез келген бүтін сан – </a:t>
            </a:r>
            <a:r>
              <a:rPr lang="kk-KZ" b="1" dirty="0">
                <a:latin typeface="Times New Roman" pitchFamily="18" charset="0"/>
                <a:cs typeface="Times New Roman" pitchFamily="18" charset="0"/>
              </a:rPr>
              <a:t>ізделінетін кілт беріледі. Осы сан (индекстері қандай) іздестіру массивінде неше рет кездесетінін табу керек</a:t>
            </a:r>
            <a:r>
              <a:rPr lang="kk-KZ" dirty="0">
                <a:latin typeface="Times New Roman" pitchFamily="18" charset="0"/>
                <a:cs typeface="Times New Roman" pitchFamily="18" charset="0"/>
              </a:rPr>
              <a:t>. Тізбектеп іздеу алгоритмін қолдану. </a:t>
            </a:r>
            <a:endParaRPr lang="ru-RU" dirty="0">
              <a:latin typeface="Times New Roman" pitchFamily="18" charset="0"/>
              <a:cs typeface="Times New Roman" pitchFamily="18" charset="0"/>
            </a:endParaRPr>
          </a:p>
        </p:txBody>
      </p:sp>
      <p:sp>
        <p:nvSpPr>
          <p:cNvPr id="3" name="Прямоугольник 2"/>
          <p:cNvSpPr/>
          <p:nvPr/>
        </p:nvSpPr>
        <p:spPr>
          <a:xfrm>
            <a:off x="384951" y="116632"/>
            <a:ext cx="8640960" cy="461665"/>
          </a:xfrm>
          <a:prstGeom prst="rect">
            <a:avLst/>
          </a:prstGeom>
        </p:spPr>
        <p:txBody>
          <a:bodyPr wrap="square">
            <a:spAutoFit/>
          </a:bodyPr>
          <a:lstStyle/>
          <a:p>
            <a:pPr algn="ctr"/>
            <a:r>
              <a:rPr lang="x-none" sz="2400" b="1">
                <a:latin typeface="Times New Roman" pitchFamily="18" charset="0"/>
                <a:cs typeface="Times New Roman" pitchFamily="18" charset="0"/>
              </a:rPr>
              <a:t>МАССИВ</a:t>
            </a:r>
            <a:r>
              <a:rPr lang="kk-KZ" sz="2400" b="1" dirty="0">
                <a:latin typeface="Times New Roman" pitchFamily="18" charset="0"/>
                <a:cs typeface="Times New Roman" pitchFamily="18" charset="0"/>
              </a:rPr>
              <a:t>ТЕРДІ СҰРЫПТАУ </a:t>
            </a:r>
            <a:r>
              <a:rPr lang="x-none" sz="2400" b="1">
                <a:latin typeface="Times New Roman" pitchFamily="18" charset="0"/>
                <a:cs typeface="Times New Roman" pitchFamily="18" charset="0"/>
              </a:rPr>
              <a:t>АЛГОРИТМ</a:t>
            </a:r>
            <a:r>
              <a:rPr lang="kk-KZ" sz="2400" b="1" dirty="0">
                <a:latin typeface="Times New Roman" pitchFamily="18" charset="0"/>
                <a:cs typeface="Times New Roman" pitchFamily="18" charset="0"/>
              </a:rPr>
              <a:t>ДЕРІ</a:t>
            </a:r>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41340227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756592" y="594748"/>
            <a:ext cx="8924238" cy="615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1200" b="0"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          </a:t>
            </a:r>
            <a:r>
              <a:rPr kumimoji="0" lang="en-US" sz="1200" b="0"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static</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200" b="0"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void</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Main()</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  </a:t>
            </a:r>
            <a:r>
              <a:rPr kumimoji="0" lang="en-US" sz="1200" b="0" i="0" u="none" strike="noStrike" cap="none" normalizeH="0" baseline="0" dirty="0" err="1">
                <a:ln>
                  <a:noFill/>
                </a:ln>
                <a:solidFill>
                  <a:srgbClr val="0000FF"/>
                </a:solidFill>
                <a:effectLst/>
                <a:latin typeface="Courier New" pitchFamily="49" charset="0"/>
                <a:ea typeface="Times New Roman" pitchFamily="18" charset="0"/>
                <a:cs typeface="Courier New" pitchFamily="49" charset="0"/>
              </a:rPr>
              <a:t>int</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i,k,n</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200" b="0" i="0" u="none" strike="noStrike" cap="none" normalizeH="0" baseline="0" dirty="0" err="1">
                <a:ln>
                  <a:noFill/>
                </a:ln>
                <a:solidFill>
                  <a:srgbClr val="0000FF"/>
                </a:solidFill>
                <a:effectLst/>
                <a:latin typeface="Courier New" pitchFamily="49" charset="0"/>
                <a:ea typeface="Times New Roman" pitchFamily="18" charset="0"/>
                <a:cs typeface="Courier New" pitchFamily="49" charset="0"/>
              </a:rPr>
              <a:t>int</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 = </a:t>
            </a:r>
            <a:r>
              <a:rPr kumimoji="0" lang="en-US" sz="1200" b="0"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new</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200" b="0" i="0" u="none" strike="noStrike" cap="none" normalizeH="0" baseline="0" dirty="0" err="1">
                <a:ln>
                  <a:noFill/>
                </a:ln>
                <a:solidFill>
                  <a:srgbClr val="0000FF"/>
                </a:solidFill>
                <a:effectLst/>
                <a:latin typeface="Courier New" pitchFamily="49" charset="0"/>
                <a:ea typeface="Times New Roman" pitchFamily="18" charset="0"/>
                <a:cs typeface="Courier New" pitchFamily="49" charset="0"/>
              </a:rPr>
              <a:t>int</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[20];</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200" b="0" i="0" u="none" strike="noStrike" cap="none" normalizeH="0" baseline="0" dirty="0" err="1">
                <a:ln>
                  <a:noFill/>
                </a:ln>
                <a:solidFill>
                  <a:srgbClr val="0000FF"/>
                </a:solidFill>
                <a:effectLst/>
                <a:latin typeface="Courier New" pitchFamily="49" charset="0"/>
                <a:ea typeface="Times New Roman" pitchFamily="18" charset="0"/>
                <a:cs typeface="Courier New" pitchFamily="49" charset="0"/>
              </a:rPr>
              <a:t>int</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p = </a:t>
            </a:r>
            <a:r>
              <a:rPr kumimoji="0" lang="en-US" sz="1200" b="0"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new</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200" b="0" i="0" u="none" strike="noStrike" cap="none" normalizeH="0" baseline="0" dirty="0" err="1">
                <a:ln>
                  <a:noFill/>
                </a:ln>
                <a:solidFill>
                  <a:srgbClr val="0000FF"/>
                </a:solidFill>
                <a:effectLst/>
                <a:latin typeface="Courier New" pitchFamily="49" charset="0"/>
                <a:ea typeface="Times New Roman" pitchFamily="18" charset="0"/>
                <a:cs typeface="Courier New" pitchFamily="49" charset="0"/>
              </a:rPr>
              <a:t>int</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[20]; </a:t>
            </a:r>
            <a:r>
              <a:rPr kumimoji="0" lang="en-US" sz="1200" b="0" i="0" u="none" strike="noStrike" cap="none" normalizeH="0" baseline="0" dirty="0">
                <a:ln>
                  <a:noFill/>
                </a:ln>
                <a:solidFill>
                  <a:srgbClr val="008080"/>
                </a:solidFill>
                <a:effectLst/>
                <a:latin typeface="Courier New" pitchFamily="49" charset="0"/>
                <a:ea typeface="Times New Roman" pitchFamily="18" charset="0"/>
                <a:cs typeface="Courier New" pitchFamily="49" charset="0"/>
              </a:rPr>
              <a:t>Random</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rnd</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 </a:t>
            </a:r>
            <a:r>
              <a:rPr kumimoji="0" lang="en-US" sz="1200" b="0"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new</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200" b="0" i="0" u="none" strike="noStrike" cap="none" normalizeH="0" baseline="0" dirty="0">
                <a:ln>
                  <a:noFill/>
                </a:ln>
                <a:solidFill>
                  <a:srgbClr val="008080"/>
                </a:solidFill>
                <a:effectLst/>
                <a:latin typeface="Courier New" pitchFamily="49" charset="0"/>
                <a:ea typeface="Times New Roman" pitchFamily="18" charset="0"/>
                <a:cs typeface="Courier New" pitchFamily="49" charset="0"/>
              </a:rPr>
              <a:t>Random</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200" b="0"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string</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buf</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a:ln>
                  <a:noFill/>
                </a:ln>
                <a:solidFill>
                  <a:srgbClr val="008000"/>
                </a:solidFill>
                <a:effectLst/>
                <a:latin typeface="Courier New" pitchFamily="49" charset="0"/>
                <a:ea typeface="Times New Roman" pitchFamily="18" charset="0"/>
                <a:cs typeface="Courier New" pitchFamily="49" charset="0"/>
              </a:rPr>
              <a:t>// формирование и печать массива</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Console</a:t>
            </a:r>
            <a:r>
              <a:rPr kumimoji="0" lang="ru-RU"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.WriteLine</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r>
              <a:rPr kumimoji="0" lang="ru-RU" sz="1200" b="0"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"Массив поиска: "</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err="1">
                <a:ln>
                  <a:noFill/>
                </a:ln>
                <a:solidFill>
                  <a:srgbClr val="0000FF"/>
                </a:solidFill>
                <a:effectLst/>
                <a:latin typeface="Courier New" pitchFamily="49" charset="0"/>
                <a:ea typeface="Times New Roman" pitchFamily="18" charset="0"/>
                <a:cs typeface="Courier New" pitchFamily="49" charset="0"/>
              </a:rPr>
              <a:t>for</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(i=0;i&lt;10;i++)     </a:t>
            </a:r>
            <a:r>
              <a:rPr kumimoji="0" lang="ru-RU" sz="1200" b="0"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Console</a:t>
            </a:r>
            <a:r>
              <a:rPr kumimoji="0" lang="ru-RU"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.Write</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r>
              <a:rPr kumimoji="0" lang="ru-RU" sz="1200" b="0"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  {0}"</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i);</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err="1">
                <a:ln>
                  <a:noFill/>
                </a:ln>
                <a:solidFill>
                  <a:srgbClr val="0000FF"/>
                </a:solidFill>
                <a:effectLst/>
                <a:latin typeface="Courier New" pitchFamily="49" charset="0"/>
                <a:ea typeface="Times New Roman" pitchFamily="18" charset="0"/>
                <a:cs typeface="Courier New" pitchFamily="49" charset="0"/>
              </a:rPr>
              <a:t>for</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(i=10;i&lt;20;i++)   </a:t>
            </a:r>
            <a:r>
              <a:rPr kumimoji="0" lang="ru-RU" sz="1200" b="0"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Console</a:t>
            </a:r>
            <a:r>
              <a:rPr kumimoji="0" lang="ru-RU"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.Write</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r>
              <a:rPr kumimoji="0" lang="ru-RU" sz="1200" b="0"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 {0}"</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i);</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Console</a:t>
            </a:r>
            <a:r>
              <a:rPr kumimoji="0" lang="ru-RU"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.WriteLine</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err="1">
                <a:ln>
                  <a:noFill/>
                </a:ln>
                <a:solidFill>
                  <a:srgbClr val="0000FF"/>
                </a:solidFill>
                <a:effectLst/>
                <a:latin typeface="Courier New" pitchFamily="49" charset="0"/>
                <a:ea typeface="Times New Roman" pitchFamily="18" charset="0"/>
                <a:cs typeface="Courier New" pitchFamily="49" charset="0"/>
              </a:rPr>
              <a:t>for</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(i = 0; i &lt; 20; i++)</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   a[i] = </a:t>
            </a:r>
            <a:r>
              <a:rPr kumimoji="0" lang="ru-RU"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rnd.Next</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()%100;</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err="1">
                <a:ln>
                  <a:noFill/>
                </a:ln>
                <a:solidFill>
                  <a:srgbClr val="0000FF"/>
                </a:solidFill>
                <a:effectLst/>
                <a:latin typeface="Courier New" pitchFamily="49" charset="0"/>
                <a:ea typeface="Times New Roman" pitchFamily="18" charset="0"/>
                <a:cs typeface="Courier New" pitchFamily="49" charset="0"/>
              </a:rPr>
              <a:t>if</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(a[i]&gt;9) </a:t>
            </a:r>
            <a:r>
              <a:rPr kumimoji="0" lang="ru-RU" sz="1200" b="0"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Console</a:t>
            </a:r>
            <a:r>
              <a:rPr kumimoji="0" lang="ru-RU"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.Write</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r>
              <a:rPr kumimoji="0" lang="ru-RU" sz="1200" b="0"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 {0}"</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a[i]);</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err="1">
                <a:ln>
                  <a:noFill/>
                </a:ln>
                <a:solidFill>
                  <a:srgbClr val="0000FF"/>
                </a:solidFill>
                <a:effectLst/>
                <a:latin typeface="Courier New" pitchFamily="49" charset="0"/>
                <a:ea typeface="Times New Roman" pitchFamily="18" charset="0"/>
                <a:cs typeface="Courier New" pitchFamily="49" charset="0"/>
              </a:rPr>
              <a:t>else</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Console</a:t>
            </a:r>
            <a:r>
              <a:rPr kumimoji="0" lang="ru-RU"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.Write</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r>
              <a:rPr kumimoji="0" lang="ru-RU" sz="1200" b="0"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  {0}"</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a[i]);</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Console</a:t>
            </a:r>
            <a:r>
              <a:rPr kumimoji="0" lang="ru-RU"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.WriteLine</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Console</a:t>
            </a:r>
            <a:r>
              <a:rPr kumimoji="0" lang="ru-RU"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.WriteLine</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r>
              <a:rPr kumimoji="0" lang="ru-RU" sz="1200" b="0"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"Введите ключ поиска"</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buf</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 </a:t>
            </a:r>
            <a:r>
              <a:rPr kumimoji="0" lang="en-US" sz="1200" b="0"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Console</a:t>
            </a:r>
            <a:r>
              <a:rPr kumimoji="0" lang="en-US"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.ReadLine</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k = </a:t>
            </a:r>
            <a:r>
              <a:rPr kumimoji="0" lang="en-US" sz="1200" b="0" i="0" u="none" strike="noStrike" cap="none" normalizeH="0" baseline="0" dirty="0">
                <a:ln>
                  <a:noFill/>
                </a:ln>
                <a:solidFill>
                  <a:srgbClr val="008080"/>
                </a:solidFill>
                <a:effectLst/>
                <a:latin typeface="Courier New" pitchFamily="49" charset="0"/>
                <a:ea typeface="Times New Roman" pitchFamily="18" charset="0"/>
                <a:cs typeface="Courier New" pitchFamily="49" charset="0"/>
              </a:rPr>
              <a:t>Convert</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.ToInt32(</a:t>
            </a:r>
            <a:r>
              <a:rPr kumimoji="0" lang="en-US"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buf</a:t>
            </a:r>
            <a:r>
              <a:rPr kumimoji="0" lang="en-US"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n=0;</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1" i="0" u="none" strike="noStrike" cap="none" normalizeH="0" baseline="0" dirty="0">
                <a:ln>
                  <a:noFill/>
                </a:ln>
                <a:solidFill>
                  <a:srgbClr val="008000"/>
                </a:solidFill>
                <a:effectLst/>
                <a:latin typeface="Courier New" pitchFamily="49" charset="0"/>
                <a:ea typeface="Times New Roman" pitchFamily="18" charset="0"/>
                <a:cs typeface="Courier New" pitchFamily="49" charset="0"/>
              </a:rPr>
              <a:t>// Поиск элементов массива, соответствующих ключу поиска.</a:t>
            </a:r>
            <a:endParaRPr kumimoji="0" lang="ru-RU" sz="8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200" b="1"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for</a:t>
            </a:r>
            <a:r>
              <a:rPr kumimoji="0" lang="en-US" sz="12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(i=0;i&lt;20;i++)</a:t>
            </a:r>
            <a:endParaRPr kumimoji="0" lang="ru-RU" sz="8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en-US" sz="1200" b="1" i="0" u="none" strike="noStrike" cap="none" normalizeH="0" baseline="0" dirty="0">
                <a:ln>
                  <a:noFill/>
                </a:ln>
                <a:solidFill>
                  <a:srgbClr val="0000FF"/>
                </a:solidFill>
                <a:effectLst/>
                <a:latin typeface="Courier New" pitchFamily="49" charset="0"/>
                <a:ea typeface="Times New Roman" pitchFamily="18" charset="0"/>
                <a:cs typeface="Courier New" pitchFamily="49" charset="0"/>
              </a:rPr>
              <a:t>if</a:t>
            </a:r>
            <a:r>
              <a:rPr kumimoji="0" lang="en-US" sz="12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(k == a[i]) {p[n]=i; n++;} </a:t>
            </a:r>
            <a:endParaRPr kumimoji="0" lang="ru-RU" sz="8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1" i="0" u="none" strike="noStrike" cap="none" normalizeH="0" baseline="0" dirty="0" err="1">
                <a:ln>
                  <a:noFill/>
                </a:ln>
                <a:solidFill>
                  <a:srgbClr val="0000FF"/>
                </a:solidFill>
                <a:effectLst/>
                <a:latin typeface="Courier New" pitchFamily="49" charset="0"/>
                <a:ea typeface="Times New Roman" pitchFamily="18" charset="0"/>
                <a:cs typeface="Courier New" pitchFamily="49" charset="0"/>
              </a:rPr>
              <a:t>if</a:t>
            </a:r>
            <a:r>
              <a:rPr kumimoji="0" lang="ru-RU" sz="12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(n==0) </a:t>
            </a:r>
            <a:endParaRPr kumimoji="0" lang="ru-RU" sz="8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1"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Console</a:t>
            </a:r>
            <a:r>
              <a:rPr kumimoji="0" lang="ru-RU" sz="1200" b="1"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.WriteLine</a:t>
            </a:r>
            <a:r>
              <a:rPr kumimoji="0" lang="ru-RU" sz="12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r>
              <a:rPr kumimoji="0" lang="ru-RU" sz="1200" b="1"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"Элемента, соответствующего ключу поиска нет!!"</a:t>
            </a:r>
            <a:r>
              <a:rPr kumimoji="0" lang="ru-RU" sz="12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8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1" i="0" u="none" strike="noStrike" cap="none" normalizeH="0" baseline="0" dirty="0" err="1">
                <a:ln>
                  <a:noFill/>
                </a:ln>
                <a:solidFill>
                  <a:srgbClr val="0000FF"/>
                </a:solidFill>
                <a:effectLst/>
                <a:latin typeface="Courier New" pitchFamily="49" charset="0"/>
                <a:ea typeface="Times New Roman" pitchFamily="18" charset="0"/>
                <a:cs typeface="Courier New" pitchFamily="49" charset="0"/>
              </a:rPr>
              <a:t>else</a:t>
            </a:r>
            <a:endParaRPr kumimoji="0" lang="ru-RU" sz="8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1"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Console</a:t>
            </a:r>
            <a:r>
              <a:rPr kumimoji="0" lang="ru-RU" sz="1200" b="1"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.WriteLine</a:t>
            </a:r>
            <a:r>
              <a:rPr kumimoji="0" lang="ru-RU" sz="12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r>
              <a:rPr kumimoji="0" lang="ru-RU" sz="1200" b="1"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"Количество элементов, соответствующих ключу поиска = {0}"</a:t>
            </a:r>
            <a:r>
              <a:rPr kumimoji="0" lang="ru-RU" sz="12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,n);</a:t>
            </a:r>
            <a:endParaRPr kumimoji="0" lang="ru-RU" sz="8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1"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Console</a:t>
            </a:r>
            <a:r>
              <a:rPr kumimoji="0" lang="ru-RU" sz="1200" b="1"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.WriteLine</a:t>
            </a:r>
            <a:r>
              <a:rPr kumimoji="0" lang="ru-RU" sz="12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r>
              <a:rPr kumimoji="0" lang="ru-RU" sz="1200" b="1"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"Найденные индексы: "</a:t>
            </a:r>
            <a:r>
              <a:rPr kumimoji="0" lang="ru-RU" sz="12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8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1" i="0" u="none" strike="noStrike" cap="none" normalizeH="0" baseline="0" dirty="0" err="1">
                <a:ln>
                  <a:noFill/>
                </a:ln>
                <a:solidFill>
                  <a:srgbClr val="0000FF"/>
                </a:solidFill>
                <a:effectLst/>
                <a:latin typeface="Courier New" pitchFamily="49" charset="0"/>
                <a:ea typeface="Times New Roman" pitchFamily="18" charset="0"/>
                <a:cs typeface="Courier New" pitchFamily="49" charset="0"/>
              </a:rPr>
              <a:t>for</a:t>
            </a:r>
            <a:r>
              <a:rPr kumimoji="0" lang="ru-RU" sz="12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(i=0;i&lt;</a:t>
            </a:r>
            <a:r>
              <a:rPr kumimoji="0" lang="ru-RU" sz="1200" b="1"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n;i</a:t>
            </a:r>
            <a:r>
              <a:rPr kumimoji="0" lang="ru-RU" sz="12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8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it-IT" sz="1200" b="1" i="0" u="none" strike="noStrike" cap="none" normalizeH="0" baseline="0" dirty="0">
                <a:ln>
                  <a:noFill/>
                </a:ln>
                <a:solidFill>
                  <a:srgbClr val="008080"/>
                </a:solidFill>
                <a:effectLst/>
                <a:latin typeface="Courier New" pitchFamily="49" charset="0"/>
                <a:ea typeface="Times New Roman" pitchFamily="18" charset="0"/>
                <a:cs typeface="Courier New" pitchFamily="49" charset="0"/>
              </a:rPr>
              <a:t>Console</a:t>
            </a:r>
            <a:r>
              <a:rPr kumimoji="0" lang="it-IT" sz="12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.Write(</a:t>
            </a:r>
            <a:r>
              <a:rPr kumimoji="0" lang="it-IT" sz="1200" b="1" i="0" u="none" strike="noStrike" cap="none" normalizeH="0" baseline="0" dirty="0">
                <a:ln>
                  <a:noFill/>
                </a:ln>
                <a:solidFill>
                  <a:srgbClr val="800000"/>
                </a:solidFill>
                <a:effectLst/>
                <a:latin typeface="Courier New" pitchFamily="49" charset="0"/>
                <a:ea typeface="Times New Roman" pitchFamily="18" charset="0"/>
                <a:cs typeface="Courier New" pitchFamily="49" charset="0"/>
              </a:rPr>
              <a:t>"  {0}"</a:t>
            </a:r>
            <a:r>
              <a:rPr kumimoji="0" lang="it-IT" sz="12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,p[i]);</a:t>
            </a:r>
            <a:endParaRPr kumimoji="0" lang="ru-RU" sz="8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12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it-IT" sz="1200" b="1" i="0" u="none" strike="noStrike" cap="none" normalizeH="0" baseline="0" dirty="0">
                <a:ln>
                  <a:noFill/>
                </a:ln>
                <a:solidFill>
                  <a:srgbClr val="008080"/>
                </a:solidFill>
                <a:effectLst/>
                <a:latin typeface="Courier New" pitchFamily="49" charset="0"/>
                <a:ea typeface="Times New Roman" pitchFamily="18" charset="0"/>
                <a:cs typeface="Courier New" pitchFamily="49" charset="0"/>
              </a:rPr>
              <a:t>Console</a:t>
            </a:r>
            <a:r>
              <a:rPr kumimoji="0" lang="it-IT" sz="12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.WriteLine();</a:t>
            </a:r>
            <a:endParaRPr kumimoji="0" lang="ru-RU" sz="8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400" b="1"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a:t>
            </a:r>
            <a:endParaRPr kumimoji="0" lang="ru-RU" sz="9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r>
              <a:rPr kumimoji="0" lang="ru-RU" sz="1200" b="0" i="0" u="none" strike="noStrike" cap="none" normalizeH="0" baseline="0" dirty="0" err="1">
                <a:ln>
                  <a:noFill/>
                </a:ln>
                <a:solidFill>
                  <a:srgbClr val="008080"/>
                </a:solidFill>
                <a:effectLst/>
                <a:latin typeface="Courier New" pitchFamily="49" charset="0"/>
                <a:ea typeface="Times New Roman" pitchFamily="18" charset="0"/>
                <a:cs typeface="Courier New" pitchFamily="49" charset="0"/>
              </a:rPr>
              <a:t>Console</a:t>
            </a:r>
            <a:r>
              <a:rPr kumimoji="0" lang="ru-RU" sz="1200" b="0" i="0" u="none" strike="noStrike" cap="none" normalizeH="0" baseline="0" dirty="0" err="1">
                <a:ln>
                  <a:noFill/>
                </a:ln>
                <a:solidFill>
                  <a:schemeClr val="tx1"/>
                </a:solidFill>
                <a:effectLst/>
                <a:latin typeface="Courier New" pitchFamily="49" charset="0"/>
                <a:ea typeface="Times New Roman" pitchFamily="18" charset="0"/>
                <a:cs typeface="Courier New" pitchFamily="49" charset="0"/>
              </a:rPr>
              <a:t>.ReadLine</a:t>
            </a: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a:ln>
                  <a:noFill/>
                </a:ln>
                <a:solidFill>
                  <a:schemeClr val="tx1"/>
                </a:solidFill>
                <a:effectLst/>
                <a:latin typeface="Courier New" pitchFamily="49" charset="0"/>
                <a:ea typeface="Times New Roman" pitchFamily="18" charset="0"/>
                <a:cs typeface="Courier New" pitchFamily="49" charset="0"/>
              </a:rPr>
              <a:t>        }</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3" name="Прямоугольник 2"/>
          <p:cNvSpPr/>
          <p:nvPr/>
        </p:nvSpPr>
        <p:spPr>
          <a:xfrm>
            <a:off x="384951" y="116632"/>
            <a:ext cx="8640960" cy="461665"/>
          </a:xfrm>
          <a:prstGeom prst="rect">
            <a:avLst/>
          </a:prstGeom>
        </p:spPr>
        <p:txBody>
          <a:bodyPr wrap="square">
            <a:spAutoFit/>
          </a:bodyPr>
          <a:lstStyle/>
          <a:p>
            <a:pPr algn="ctr"/>
            <a:r>
              <a:rPr lang="x-none" sz="2400" b="1">
                <a:latin typeface="Times New Roman" pitchFamily="18" charset="0"/>
                <a:cs typeface="Times New Roman" pitchFamily="18" charset="0"/>
              </a:rPr>
              <a:t>МАССИВ</a:t>
            </a:r>
            <a:r>
              <a:rPr lang="kk-KZ" sz="2400" b="1" dirty="0">
                <a:latin typeface="Times New Roman" pitchFamily="18" charset="0"/>
                <a:cs typeface="Times New Roman" pitchFamily="18" charset="0"/>
              </a:rPr>
              <a:t>ТЕРДІ СҰРЫПТАУ </a:t>
            </a:r>
            <a:r>
              <a:rPr lang="x-none" sz="2400" b="1">
                <a:latin typeface="Times New Roman" pitchFamily="18" charset="0"/>
                <a:cs typeface="Times New Roman" pitchFamily="18" charset="0"/>
              </a:rPr>
              <a:t>АЛГОРИТМ</a:t>
            </a:r>
            <a:r>
              <a:rPr lang="kk-KZ" sz="2400" b="1" dirty="0">
                <a:latin typeface="Times New Roman" pitchFamily="18" charset="0"/>
                <a:cs typeface="Times New Roman" pitchFamily="18" charset="0"/>
              </a:rPr>
              <a:t>ДЕРІ</a:t>
            </a:r>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6016584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423</TotalTime>
  <Words>2483</Words>
  <Application>Microsoft Office PowerPoint</Application>
  <PresentationFormat>Экран (4:3)</PresentationFormat>
  <Paragraphs>243</Paragraphs>
  <Slides>24</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24</vt:i4>
      </vt:variant>
    </vt:vector>
  </HeadingPairs>
  <TitlesOfParts>
    <vt:vector size="30" baseType="lpstr">
      <vt:lpstr>Arial</vt:lpstr>
      <vt:lpstr>Calibri</vt:lpstr>
      <vt:lpstr>Consolas</vt:lpstr>
      <vt:lpstr>Courier New</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Windows User</dc:creator>
  <cp:lastModifiedBy>ISKM</cp:lastModifiedBy>
  <cp:revision>70</cp:revision>
  <dcterms:created xsi:type="dcterms:W3CDTF">2017-02-06T19:05:49Z</dcterms:created>
  <dcterms:modified xsi:type="dcterms:W3CDTF">2018-02-19T03:18:05Z</dcterms:modified>
</cp:coreProperties>
</file>